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1" r:id="rId5"/>
    <p:sldId id="262" r:id="rId6"/>
    <p:sldId id="268" r:id="rId7"/>
    <p:sldId id="272" r:id="rId8"/>
    <p:sldId id="273" r:id="rId9"/>
    <p:sldId id="274" r:id="rId10"/>
    <p:sldId id="260" r:id="rId11"/>
    <p:sldId id="275" r:id="rId12"/>
    <p:sldId id="276" r:id="rId13"/>
    <p:sldId id="277" r:id="rId14"/>
    <p:sldId id="269" r:id="rId15"/>
    <p:sldId id="278" r:id="rId16"/>
    <p:sldId id="270" r:id="rId17"/>
    <p:sldId id="263" r:id="rId18"/>
    <p:sldId id="264" r:id="rId19"/>
    <p:sldId id="271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05E"/>
    <a:srgbClr val="6DB6AB"/>
    <a:srgbClr val="01999C"/>
    <a:srgbClr val="00AFCC"/>
    <a:srgbClr val="59595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23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C3788-AF23-4201-9E27-4091D6F8534B}" type="datetimeFigureOut">
              <a:rPr lang="pt-BR" smtClean="0"/>
              <a:t>19/03/2020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DB924-4D22-454C-8E13-AF399D3B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695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E64CA-149A-4BC7-859F-22662D6A9FED}" type="datetimeFigureOut">
              <a:rPr lang="pt-BR" smtClean="0"/>
              <a:t>19/03/2020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936CC-07FA-40F4-98DE-27FF45D11D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66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jaetico.com.br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jaetico.com.br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4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8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3" name="Retângulo 2">
            <a:hlinkClick r:id="" action="ppaction://hlinkshowjump?jump=previousslide"/>
          </p:cNvPr>
          <p:cNvSpPr/>
          <p:nvPr userDrawn="1"/>
        </p:nvSpPr>
        <p:spPr>
          <a:xfrm>
            <a:off x="78422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826770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" action="ppaction://hlinkshowjump?jump=nextslide"/>
          </p:cNvPr>
          <p:cNvSpPr/>
          <p:nvPr userDrawn="1"/>
        </p:nvSpPr>
        <p:spPr>
          <a:xfrm>
            <a:off x="86931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hlinkClick r:id="rId3"/>
          </p:cNvPr>
          <p:cNvSpPr/>
          <p:nvPr userDrawn="1"/>
        </p:nvSpPr>
        <p:spPr>
          <a:xfrm>
            <a:off x="3600450" y="6381750"/>
            <a:ext cx="1822450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" action="ppaction://hlinkshowjump?jump=previousslide"/>
          </p:cNvPr>
          <p:cNvSpPr/>
          <p:nvPr userDrawn="1"/>
        </p:nvSpPr>
        <p:spPr>
          <a:xfrm>
            <a:off x="8070846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" action="ppaction://hlinkshowjump?jump=nextslide"/>
          </p:cNvPr>
          <p:cNvSpPr/>
          <p:nvPr userDrawn="1"/>
        </p:nvSpPr>
        <p:spPr>
          <a:xfrm>
            <a:off x="86931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367200" y="1735200"/>
            <a:ext cx="8172000" cy="4572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 marL="20574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040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íd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8634412" y="6464928"/>
            <a:ext cx="58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04A5568-B9F3-42B1-AA00-FE1BF7E31241}" type="slidenum">
              <a:rPr lang="pt-BR" sz="1400" smtClean="0">
                <a:solidFill>
                  <a:srgbClr val="585858"/>
                </a:solidFill>
                <a:latin typeface="Arial Narrow" panose="020B0606020202030204" pitchFamily="34" charset="0"/>
              </a:rPr>
              <a:pPr algn="ctr"/>
              <a:t>‹nº›</a:t>
            </a:fld>
            <a:endParaRPr lang="pt-BR" sz="1600" dirty="0">
              <a:solidFill>
                <a:srgbClr val="585858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tângulo 8">
            <a:hlinkClick r:id="rId3"/>
          </p:cNvPr>
          <p:cNvSpPr/>
          <p:nvPr userDrawn="1"/>
        </p:nvSpPr>
        <p:spPr>
          <a:xfrm>
            <a:off x="5423089" y="6469774"/>
            <a:ext cx="26477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  <a:prstGeom prst="rect">
            <a:avLst/>
          </a:prstGeom>
        </p:spPr>
        <p:txBody>
          <a:bodyPr/>
          <a:lstStyle>
            <a:lvl1pPr>
              <a:buClr>
                <a:srgbClr val="C3005E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C3005E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C3005E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C3005E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C3005E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1" name="Retângulo 10">
            <a:hlinkClick r:id="" action="ppaction://hlinkshowjump?jump=previousslide"/>
          </p:cNvPr>
          <p:cNvSpPr/>
          <p:nvPr userDrawn="1"/>
        </p:nvSpPr>
        <p:spPr>
          <a:xfrm>
            <a:off x="8070846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hlinkClick r:id="" action="ppaction://hlinkshowjump?jump=nextslide"/>
          </p:cNvPr>
          <p:cNvSpPr/>
          <p:nvPr userDrawn="1"/>
        </p:nvSpPr>
        <p:spPr>
          <a:xfrm>
            <a:off x="86931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05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35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C3005E"/>
                </a:solidFill>
              </a:rPr>
              <a:t>Capacitor de placas paralelas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1998" y="1336807"/>
            <a:ext cx="4557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Capacitor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 placas planas e paralelas</a:t>
            </a:r>
            <a:endParaRPr lang="pt-BR" sz="2000" i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97" y="1895531"/>
            <a:ext cx="2602803" cy="276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C3005E"/>
                </a:solidFill>
              </a:rPr>
              <a:t>Capacitor de placas paralelas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1998" y="1336807"/>
            <a:ext cx="4557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Capacitor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 placas planas e paralelas</a:t>
            </a:r>
            <a:endParaRPr lang="pt-BR" sz="2000" i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78195" y="3070488"/>
            <a:ext cx="3136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 área das placas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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distância das placas</a:t>
            </a:r>
          </a:p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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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permissividade elétrica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97" y="1895531"/>
            <a:ext cx="2602803" cy="276286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142" y="2052952"/>
            <a:ext cx="1130914" cy="84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C3005E"/>
                </a:solidFill>
              </a:rPr>
              <a:t>Capacitor de placas paralelas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1998" y="1336807"/>
            <a:ext cx="4557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Capacitor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 placas planas e paralelas</a:t>
            </a:r>
            <a:endParaRPr lang="pt-BR" sz="2000" i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78195" y="3070488"/>
            <a:ext cx="3136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 área das placas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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distância das placas</a:t>
            </a:r>
          </a:p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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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permissividade elétrica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97" y="1895531"/>
            <a:ext cx="2602803" cy="276286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142" y="2052952"/>
            <a:ext cx="1130914" cy="84304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840" y="4138392"/>
            <a:ext cx="19716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C3005E"/>
                </a:solidFill>
              </a:rPr>
              <a:t>Capacitor de placas paralelas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1998" y="1336807"/>
            <a:ext cx="4557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Capacitor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 placas planas e paralelas</a:t>
            </a:r>
            <a:endParaRPr lang="pt-BR" sz="2000" i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78195" y="3070488"/>
            <a:ext cx="3136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 área das placas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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distância das placas</a:t>
            </a:r>
          </a:p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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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permissividade elétrica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51998" y="5229885"/>
            <a:ext cx="8640001" cy="68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Entre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as placas de um capacitor plano carregado, há um campo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elétrico, aproximadamente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, uniforme.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97" y="1895531"/>
            <a:ext cx="2602803" cy="276286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142" y="2052952"/>
            <a:ext cx="1130914" cy="84304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840" y="4138392"/>
            <a:ext cx="19716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C3005E"/>
                </a:solidFill>
              </a:rPr>
              <a:t>Capacitor de placas paralelas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1998" y="1336807"/>
            <a:ext cx="4679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Intensidade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do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campo elétrico </a:t>
            </a:r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97" y="1831670"/>
            <a:ext cx="4567485" cy="43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C3005E"/>
                </a:solidFill>
              </a:rPr>
              <a:t>Capacitor de placas paralelas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1998" y="1336807"/>
            <a:ext cx="4679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Intensidade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do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campo elétrico </a:t>
            </a:r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97" y="1831670"/>
            <a:ext cx="4567485" cy="4379135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5246557" y="3488692"/>
            <a:ext cx="3645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/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 diferença de potencial entre as placas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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distância das placas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776" y="2499558"/>
            <a:ext cx="747003" cy="7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C3005E"/>
                </a:solidFill>
              </a:rPr>
              <a:t>Capacitor de placas paralelas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382531" y="1177509"/>
            <a:ext cx="7102965" cy="5033296"/>
            <a:chOff x="483121" y="1132539"/>
            <a:chExt cx="7102965" cy="5033296"/>
          </a:xfrm>
        </p:grpSpPr>
        <p:sp>
          <p:nvSpPr>
            <p:cNvPr id="13" name="Retângulo 12"/>
            <p:cNvSpPr/>
            <p:nvPr/>
          </p:nvSpPr>
          <p:spPr>
            <a:xfrm>
              <a:off x="5112709" y="5519504"/>
              <a:ext cx="247337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Esquema de uma </a:t>
              </a:r>
              <a:endPara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  <a:p>
              <a:r>
                <a:rPr lang="pt-B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garrafa </a:t>
              </a: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de </a:t>
              </a:r>
              <a:r>
                <a:rPr lang="pt-B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Leyden</a:t>
              </a: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.</a:t>
              </a:r>
              <a:endPara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483121" y="1132539"/>
              <a:ext cx="4629588" cy="5033296"/>
              <a:chOff x="483121" y="1132539"/>
              <a:chExt cx="4629588" cy="5033296"/>
            </a:xfrm>
          </p:grpSpPr>
          <p:pic>
            <p:nvPicPr>
              <p:cNvPr id="5" name="Imagem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3121" y="1132539"/>
                <a:ext cx="4494678" cy="5033296"/>
              </a:xfrm>
              <a:prstGeom prst="rect">
                <a:avLst/>
              </a:prstGeom>
            </p:spPr>
          </p:pic>
          <p:cxnSp>
            <p:nvCxnSpPr>
              <p:cNvPr id="7" name="Conector reto 6"/>
              <p:cNvCxnSpPr/>
              <p:nvPr/>
            </p:nvCxnSpPr>
            <p:spPr>
              <a:xfrm>
                <a:off x="5112709" y="5486400"/>
                <a:ext cx="0" cy="679435"/>
              </a:xfrm>
              <a:prstGeom prst="line">
                <a:avLst/>
              </a:prstGeom>
              <a:ln w="28575">
                <a:solidFill>
                  <a:srgbClr val="C300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057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C3005E"/>
                </a:solidFill>
              </a:rPr>
              <a:t>Capacitor de placas paralelas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77481" y="1121608"/>
            <a:ext cx="49519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Energia armazenada em um capacitor</a:t>
            </a:r>
            <a:endParaRPr lang="pt-BR" sz="2200" i="1" dirty="0">
              <a:solidFill>
                <a:srgbClr val="C3005E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99" y="1791205"/>
            <a:ext cx="4724400" cy="44196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5429478" y="2877055"/>
            <a:ext cx="2852508" cy="2247900"/>
            <a:chOff x="5429478" y="2877055"/>
            <a:chExt cx="2852508" cy="2247900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6411" y="2877055"/>
              <a:ext cx="2695575" cy="2247900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5429478" y="3717561"/>
              <a:ext cx="1825761" cy="5246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899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C3005E"/>
                </a:solidFill>
              </a:rPr>
              <a:t>Associação </a:t>
            </a:r>
            <a:r>
              <a:rPr lang="pt-BR" b="1" dirty="0">
                <a:solidFill>
                  <a:srgbClr val="C3005E"/>
                </a:solidFill>
              </a:rPr>
              <a:t>de capacitores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77481" y="1121608"/>
            <a:ext cx="46346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>
                <a:solidFill>
                  <a:srgbClr val="C3005E"/>
                </a:solidFill>
                <a:latin typeface="Trebuchet MS" panose="020B0603020202020204" pitchFamily="34" charset="0"/>
              </a:rPr>
              <a:t>Associação </a:t>
            </a:r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de capacitores em </a:t>
            </a:r>
            <a:r>
              <a:rPr lang="pt-BR" sz="2200" dirty="0" smtClean="0">
                <a:solidFill>
                  <a:srgbClr val="C3005E"/>
                </a:solidFill>
                <a:latin typeface="Trebuchet MS" panose="020B0603020202020204" pitchFamily="34" charset="0"/>
              </a:rPr>
              <a:t>série</a:t>
            </a:r>
            <a:endParaRPr lang="pt-BR" sz="2200" i="1" dirty="0">
              <a:solidFill>
                <a:srgbClr val="C3005E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686" y="1899409"/>
            <a:ext cx="4788623" cy="30991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723" y="5270565"/>
            <a:ext cx="3690551" cy="788820"/>
          </a:xfrm>
          <a:prstGeom prst="rect">
            <a:avLst/>
          </a:prstGeom>
          <a:ln w="28575">
            <a:solidFill>
              <a:srgbClr val="C3005E"/>
            </a:solidFill>
          </a:ln>
        </p:spPr>
      </p:pic>
    </p:spTree>
    <p:extLst>
      <p:ext uri="{BB962C8B-B14F-4D97-AF65-F5344CB8AC3E}">
        <p14:creationId xmlns:p14="http://schemas.microsoft.com/office/powerpoint/2010/main" val="5202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C3005E"/>
                </a:solidFill>
              </a:rPr>
              <a:t>Associação </a:t>
            </a:r>
            <a:r>
              <a:rPr lang="pt-BR" b="1" dirty="0">
                <a:solidFill>
                  <a:srgbClr val="C3005E"/>
                </a:solidFill>
              </a:rPr>
              <a:t>de capacitores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77481" y="1121608"/>
            <a:ext cx="50561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>
                <a:solidFill>
                  <a:srgbClr val="C3005E"/>
                </a:solidFill>
                <a:latin typeface="Trebuchet MS" panose="020B0603020202020204" pitchFamily="34" charset="0"/>
              </a:rPr>
              <a:t>Associação </a:t>
            </a:r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de capacitores em </a:t>
            </a:r>
            <a:r>
              <a:rPr lang="pt-BR" sz="2200" dirty="0" smtClean="0">
                <a:solidFill>
                  <a:srgbClr val="C3005E"/>
                </a:solidFill>
                <a:latin typeface="Trebuchet MS" panose="020B0603020202020204" pitchFamily="34" charset="0"/>
              </a:rPr>
              <a:t>paralelo</a:t>
            </a:r>
            <a:endParaRPr lang="pt-BR" sz="2200" i="1" dirty="0">
              <a:solidFill>
                <a:srgbClr val="C3005E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842060" y="1577743"/>
            <a:ext cx="5459877" cy="4658310"/>
            <a:chOff x="2225724" y="1552495"/>
            <a:chExt cx="5459877" cy="4658310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09" y="3653390"/>
              <a:ext cx="3031292" cy="456520"/>
            </a:xfrm>
            <a:prstGeom prst="rect">
              <a:avLst/>
            </a:prstGeom>
            <a:ln w="28575">
              <a:solidFill>
                <a:srgbClr val="C3005E"/>
              </a:solidFill>
            </a:ln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5724" y="1552495"/>
              <a:ext cx="1970506" cy="4658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75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6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Compreender </a:t>
            </a:r>
            <a:r>
              <a:rPr lang="pt-BR" dirty="0"/>
              <a:t>a </a:t>
            </a:r>
            <a:r>
              <a:rPr lang="pt-BR" dirty="0" smtClean="0"/>
              <a:t>função dos </a:t>
            </a:r>
            <a:r>
              <a:rPr lang="pt-BR" dirty="0"/>
              <a:t>processos de carga </a:t>
            </a:r>
            <a:r>
              <a:rPr lang="pt-BR" dirty="0" smtClean="0"/>
              <a:t>e descarga </a:t>
            </a:r>
            <a:r>
              <a:rPr lang="pt-BR" dirty="0"/>
              <a:t>dos capacitores </a:t>
            </a:r>
            <a:r>
              <a:rPr lang="pt-BR" dirty="0" smtClean="0"/>
              <a:t>em equipamentos </a:t>
            </a:r>
            <a:r>
              <a:rPr lang="pt-BR" dirty="0"/>
              <a:t>em que </a:t>
            </a:r>
            <a:r>
              <a:rPr lang="pt-BR" dirty="0" smtClean="0"/>
              <a:t>esses dispositivos </a:t>
            </a:r>
            <a:r>
              <a:rPr lang="pt-BR" dirty="0"/>
              <a:t>são utilizados.</a:t>
            </a:r>
          </a:p>
          <a:p>
            <a:r>
              <a:rPr lang="pt-BR" dirty="0" smtClean="0"/>
              <a:t>Avaliar </a:t>
            </a:r>
            <a:r>
              <a:rPr lang="pt-BR" dirty="0"/>
              <a:t>e analisar </a:t>
            </a:r>
            <a:r>
              <a:rPr lang="pt-BR" dirty="0" smtClean="0"/>
              <a:t>a intensidade </a:t>
            </a:r>
            <a:r>
              <a:rPr lang="pt-BR" dirty="0"/>
              <a:t>da </a:t>
            </a:r>
            <a:r>
              <a:rPr lang="pt-BR" dirty="0" smtClean="0"/>
              <a:t>capacitância de </a:t>
            </a:r>
            <a:r>
              <a:rPr lang="pt-BR" dirty="0"/>
              <a:t>capacitores de </a:t>
            </a:r>
            <a:r>
              <a:rPr lang="pt-BR" dirty="0" smtClean="0"/>
              <a:t>placas paralelas.</a:t>
            </a:r>
          </a:p>
          <a:p>
            <a:r>
              <a:rPr lang="pt-BR" dirty="0" smtClean="0"/>
              <a:t>Identificar </a:t>
            </a:r>
            <a:r>
              <a:rPr lang="pt-BR" dirty="0"/>
              <a:t>os tipos </a:t>
            </a:r>
            <a:r>
              <a:rPr lang="pt-BR" dirty="0" smtClean="0"/>
              <a:t>de associação </a:t>
            </a:r>
            <a:r>
              <a:rPr lang="pt-BR" dirty="0"/>
              <a:t>de </a:t>
            </a:r>
            <a:r>
              <a:rPr lang="pt-BR" dirty="0" smtClean="0"/>
              <a:t>capacitores e </a:t>
            </a:r>
            <a:r>
              <a:rPr lang="pt-BR" dirty="0"/>
              <a:t>calcular as </a:t>
            </a:r>
            <a:r>
              <a:rPr lang="pt-BR" dirty="0" smtClean="0"/>
              <a:t>capacitâncias equivalentes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1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Principais </a:t>
            </a:r>
            <a:r>
              <a:rPr lang="pt-BR" b="1" dirty="0" smtClean="0"/>
              <a:t>conceitos que </a:t>
            </a:r>
            <a:r>
              <a:rPr lang="pt-BR" b="1" dirty="0"/>
              <a:t>você vai aprender:</a:t>
            </a:r>
          </a:p>
          <a:p>
            <a:r>
              <a:rPr lang="pt-BR" dirty="0" smtClean="0"/>
              <a:t>Capacitor </a:t>
            </a:r>
            <a:r>
              <a:rPr lang="pt-BR" dirty="0"/>
              <a:t>plano</a:t>
            </a:r>
          </a:p>
          <a:p>
            <a:r>
              <a:rPr lang="pt-BR" dirty="0" smtClean="0"/>
              <a:t>Dielétrico</a:t>
            </a:r>
            <a:endParaRPr lang="pt-BR" dirty="0"/>
          </a:p>
          <a:p>
            <a:r>
              <a:rPr lang="pt-BR" dirty="0" smtClean="0"/>
              <a:t>Carga </a:t>
            </a:r>
            <a:r>
              <a:rPr lang="pt-BR" dirty="0"/>
              <a:t>e descarga </a:t>
            </a:r>
            <a:r>
              <a:rPr lang="pt-BR" dirty="0" smtClean="0"/>
              <a:t>de capacitores</a:t>
            </a:r>
            <a:endParaRPr lang="pt-BR" dirty="0"/>
          </a:p>
          <a:p>
            <a:r>
              <a:rPr lang="pt-BR" dirty="0" smtClean="0"/>
              <a:t>Energia </a:t>
            </a:r>
            <a:r>
              <a:rPr lang="pt-BR" dirty="0"/>
              <a:t>e carga no capacitor</a:t>
            </a:r>
          </a:p>
        </p:txBody>
      </p:sp>
    </p:spTree>
    <p:extLst>
      <p:ext uri="{BB962C8B-B14F-4D97-AF65-F5344CB8AC3E}">
        <p14:creationId xmlns:p14="http://schemas.microsoft.com/office/powerpoint/2010/main" val="7842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C3005E"/>
                </a:solidFill>
              </a:rPr>
              <a:t>CAPACITORES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8" y="1231917"/>
            <a:ext cx="7514462" cy="497888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 rot="16200000">
            <a:off x="7632810" y="1807898"/>
            <a:ext cx="150714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Graham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French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Masterfi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le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Latinstock</a:t>
            </a:r>
            <a:endParaRPr lang="pt-BR" sz="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C3005E"/>
                </a:solidFill>
              </a:rPr>
              <a:t>Capacitor de placas paralelas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10" y="1250915"/>
            <a:ext cx="3728179" cy="294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C3005E"/>
                </a:solidFill>
              </a:rPr>
              <a:t>Capacitor de placas paralelas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10" y="1250915"/>
            <a:ext cx="3728179" cy="29413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98" y="4624206"/>
            <a:ext cx="1717821" cy="158659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301499" y="5626030"/>
            <a:ext cx="3728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Representação de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um </a:t>
            </a: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capacitor em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um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circuito.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2301499" y="5606321"/>
            <a:ext cx="0" cy="604484"/>
          </a:xfrm>
          <a:prstGeom prst="line">
            <a:avLst/>
          </a:prstGeom>
          <a:ln w="28575">
            <a:solidFill>
              <a:srgbClr val="C30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5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C3005E"/>
                </a:solidFill>
              </a:rPr>
              <a:t>Capacitor de placas paralelas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10" y="1250915"/>
            <a:ext cx="3728179" cy="29413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98" y="4624206"/>
            <a:ext cx="1717821" cy="158659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301499" y="5626030"/>
            <a:ext cx="3728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Representação de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um </a:t>
            </a: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capacitor em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um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circuito.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2301499" y="5606321"/>
            <a:ext cx="0" cy="604484"/>
          </a:xfrm>
          <a:prstGeom prst="line">
            <a:avLst/>
          </a:prstGeom>
          <a:ln w="28575">
            <a:solidFill>
              <a:srgbClr val="C30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606" y="2103307"/>
            <a:ext cx="947677" cy="83937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897092" y="1630331"/>
            <a:ext cx="3834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Capacitância </a:t>
            </a:r>
            <a:r>
              <a:rPr lang="pt-B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de um capacitor</a:t>
            </a:r>
            <a:endParaRPr lang="pt-BR" sz="2000" i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736892" y="3231377"/>
            <a:ext cx="415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Q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 quantidade de carga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armazenada  </a:t>
            </a:r>
          </a:p>
          <a:p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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tensão entre as armaduras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C3005E"/>
                </a:solidFill>
              </a:rPr>
              <a:t>Capacitor de placas paralelas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10" y="1250915"/>
            <a:ext cx="3728179" cy="29413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98" y="4624206"/>
            <a:ext cx="1717821" cy="158659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301499" y="5626030"/>
            <a:ext cx="3728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Representação de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um </a:t>
            </a:r>
          </a:p>
          <a:p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capacitor em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um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circuito.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2301499" y="5606321"/>
            <a:ext cx="0" cy="604484"/>
          </a:xfrm>
          <a:prstGeom prst="line">
            <a:avLst/>
          </a:prstGeom>
          <a:ln w="28575">
            <a:solidFill>
              <a:srgbClr val="C30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606" y="2103307"/>
            <a:ext cx="947677" cy="83937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897092" y="1630331"/>
            <a:ext cx="3834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Capacitância </a:t>
            </a:r>
            <a:r>
              <a:rPr lang="pt-B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de um capacitor</a:t>
            </a:r>
            <a:endParaRPr lang="pt-BR" sz="2000" i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736892" y="3231377"/>
            <a:ext cx="415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Q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 quantidade de carga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armazenada  </a:t>
            </a:r>
          </a:p>
          <a:p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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tensão entre as armaduras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736892" y="4128421"/>
            <a:ext cx="4155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No SI, a unidade de capacitância é coulomb/volt (C/V), denominada de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farad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(F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).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6282856" y="4945261"/>
                <a:ext cx="1063176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1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1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1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1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pt-BR" sz="2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856" y="4945261"/>
                <a:ext cx="1063176" cy="6071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2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s de slides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338</Words>
  <Application>Microsoft Office PowerPoint</Application>
  <PresentationFormat>Apresentação na tela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Modelos de slides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Ético</dc:creator>
  <cp:lastModifiedBy>xomkputador</cp:lastModifiedBy>
  <cp:revision>79</cp:revision>
  <dcterms:created xsi:type="dcterms:W3CDTF">2017-10-06T20:41:42Z</dcterms:created>
  <dcterms:modified xsi:type="dcterms:W3CDTF">2020-03-19T15:28:24Z</dcterms:modified>
</cp:coreProperties>
</file>