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42"/>
  </p:notesMasterIdLst>
  <p:handoutMasterIdLst>
    <p:handoutMasterId r:id="rId43"/>
  </p:handoutMasterIdLst>
  <p:sldIdLst>
    <p:sldId id="257" r:id="rId2"/>
    <p:sldId id="258" r:id="rId3"/>
    <p:sldId id="259" r:id="rId4"/>
    <p:sldId id="261" r:id="rId5"/>
    <p:sldId id="260" r:id="rId6"/>
    <p:sldId id="262" r:id="rId7"/>
    <p:sldId id="273" r:id="rId8"/>
    <p:sldId id="274" r:id="rId9"/>
    <p:sldId id="275" r:id="rId10"/>
    <p:sldId id="263" r:id="rId11"/>
    <p:sldId id="272" r:id="rId12"/>
    <p:sldId id="264" r:id="rId13"/>
    <p:sldId id="265" r:id="rId14"/>
    <p:sldId id="266" r:id="rId15"/>
    <p:sldId id="267" r:id="rId16"/>
    <p:sldId id="268" r:id="rId17"/>
    <p:sldId id="271" r:id="rId18"/>
    <p:sldId id="276" r:id="rId19"/>
    <p:sldId id="278" r:id="rId20"/>
    <p:sldId id="279" r:id="rId21"/>
    <p:sldId id="280" r:id="rId22"/>
    <p:sldId id="277" r:id="rId23"/>
    <p:sldId id="281" r:id="rId24"/>
    <p:sldId id="283" r:id="rId25"/>
    <p:sldId id="282" r:id="rId26"/>
    <p:sldId id="284" r:id="rId27"/>
    <p:sldId id="285" r:id="rId28"/>
    <p:sldId id="286" r:id="rId29"/>
    <p:sldId id="287" r:id="rId30"/>
    <p:sldId id="288" r:id="rId31"/>
    <p:sldId id="289" r:id="rId32"/>
    <p:sldId id="305" r:id="rId33"/>
    <p:sldId id="292" r:id="rId34"/>
    <p:sldId id="290" r:id="rId35"/>
    <p:sldId id="298" r:id="rId36"/>
    <p:sldId id="303" r:id="rId37"/>
    <p:sldId id="304" r:id="rId38"/>
    <p:sldId id="299" r:id="rId39"/>
    <p:sldId id="300" r:id="rId40"/>
    <p:sldId id="301" r:id="rId4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FCC"/>
    <a:srgbClr val="C3005E"/>
    <a:srgbClr val="FDE84A"/>
    <a:srgbClr val="5B9BD5"/>
    <a:srgbClr val="FFD500"/>
    <a:srgbClr val="6DB6AB"/>
    <a:srgbClr val="01999C"/>
    <a:srgbClr val="595959"/>
    <a:srgbClr val="585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22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-1932" y="-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C3788-AF23-4201-9E27-4091D6F8534B}" type="datetimeFigureOut">
              <a:rPr lang="pt-BR" smtClean="0"/>
              <a:t>19/03/2020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1DB924-4D22-454C-8E13-AF399D3B1A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26959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BE64CA-149A-4BC7-859F-22662D6A9FED}" type="datetimeFigureOut">
              <a:rPr lang="pt-BR" smtClean="0"/>
              <a:t>19/03/2020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936CC-07FA-40F4-98DE-27FF45D11D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8660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jaetico.com.br/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jaetico.com.br/" TargetMode="Externa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9144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44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9144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85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Objetiv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9144000" cy="6857143"/>
          </a:xfrm>
          <a:prstGeom prst="rect">
            <a:avLst/>
          </a:prstGeom>
        </p:spPr>
      </p:pic>
      <p:sp>
        <p:nvSpPr>
          <p:cNvPr id="3" name="Retângulo 2">
            <a:hlinkClick r:id="" action="ppaction://hlinkshowjump?jump=previousslide"/>
          </p:cNvPr>
          <p:cNvSpPr/>
          <p:nvPr userDrawn="1"/>
        </p:nvSpPr>
        <p:spPr>
          <a:xfrm>
            <a:off x="7842250" y="76200"/>
            <a:ext cx="374650" cy="520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 userDrawn="1"/>
        </p:nvSpPr>
        <p:spPr>
          <a:xfrm>
            <a:off x="8267700" y="76200"/>
            <a:ext cx="374650" cy="520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" action="ppaction://hlinkshowjump?jump=nextslide"/>
          </p:cNvPr>
          <p:cNvSpPr/>
          <p:nvPr userDrawn="1"/>
        </p:nvSpPr>
        <p:spPr>
          <a:xfrm>
            <a:off x="8693150" y="76200"/>
            <a:ext cx="374650" cy="520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3"/>
          </p:cNvPr>
          <p:cNvSpPr/>
          <p:nvPr userDrawn="1"/>
        </p:nvSpPr>
        <p:spPr>
          <a:xfrm>
            <a:off x="3600450" y="6381750"/>
            <a:ext cx="1822450" cy="393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" action="ppaction://hlinkshowjump?jump=previousslide"/>
          </p:cNvPr>
          <p:cNvSpPr/>
          <p:nvPr userDrawn="1"/>
        </p:nvSpPr>
        <p:spPr>
          <a:xfrm>
            <a:off x="8070846" y="76200"/>
            <a:ext cx="374650" cy="520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hlinkClick r:id="" action="ppaction://hlinkshowjump?jump=nextslide"/>
          </p:cNvPr>
          <p:cNvSpPr/>
          <p:nvPr userDrawn="1"/>
        </p:nvSpPr>
        <p:spPr>
          <a:xfrm>
            <a:off x="8693150" y="76200"/>
            <a:ext cx="374650" cy="520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0"/>
          </p:nvPr>
        </p:nvSpPr>
        <p:spPr>
          <a:xfrm>
            <a:off x="367200" y="1735200"/>
            <a:ext cx="8172000" cy="45720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6DB6AB"/>
              </a:buClr>
              <a:buSzPct val="75000"/>
              <a:buFontTx/>
              <a:buBlip>
                <a:blip r:embed="rId4"/>
              </a:buBlip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defRPr>
            </a:lvl1pPr>
            <a:lvl2pPr marL="685800" indent="-228600">
              <a:buClr>
                <a:srgbClr val="6DB6AB"/>
              </a:buClr>
              <a:buSzPct val="75000"/>
              <a:buFontTx/>
              <a:buBlip>
                <a:blip r:embed="rId4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defRPr>
            </a:lvl2pPr>
            <a:lvl3pPr marL="1143000" indent="-228600">
              <a:buClr>
                <a:srgbClr val="6DB6AB"/>
              </a:buClr>
              <a:buSzPct val="75000"/>
              <a:buFontTx/>
              <a:buBlip>
                <a:blip r:embed="rId4"/>
              </a:buBlip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defRPr>
            </a:lvl3pPr>
            <a:lvl4pPr marL="1600200" indent="-228600">
              <a:buClr>
                <a:srgbClr val="6DB6AB"/>
              </a:buClr>
              <a:buSzPct val="75000"/>
              <a:buFontTx/>
              <a:buBlip>
                <a:blip r:embed="rId4"/>
              </a:buBlip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defRPr>
            </a:lvl4pPr>
            <a:lvl5pPr marL="2057400" indent="-228600">
              <a:buClr>
                <a:srgbClr val="6DB6AB"/>
              </a:buClr>
              <a:buSzPct val="75000"/>
              <a:buFontTx/>
              <a:buBlip>
                <a:blip r:embed="rId4"/>
              </a:buBlip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40402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íde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9144000" cy="6857143"/>
          </a:xfrm>
          <a:prstGeom prst="rect">
            <a:avLst/>
          </a:prstGeom>
        </p:spPr>
      </p:pic>
      <p:sp>
        <p:nvSpPr>
          <p:cNvPr id="3" name="CaixaDeTexto 2"/>
          <p:cNvSpPr txBox="1"/>
          <p:nvPr userDrawn="1"/>
        </p:nvSpPr>
        <p:spPr>
          <a:xfrm>
            <a:off x="8634412" y="6464928"/>
            <a:ext cx="586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04A5568-B9F3-42B1-AA00-FE1BF7E31241}" type="slidenum">
              <a:rPr lang="pt-BR" sz="1400" smtClean="0">
                <a:solidFill>
                  <a:srgbClr val="585858"/>
                </a:solidFill>
                <a:latin typeface="Arial Narrow" panose="020B0606020202030204" pitchFamily="34" charset="0"/>
              </a:rPr>
              <a:pPr algn="ctr"/>
              <a:t>‹nº›</a:t>
            </a:fld>
            <a:endParaRPr lang="pt-BR" sz="1600" dirty="0">
              <a:solidFill>
                <a:srgbClr val="585858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tângulo 8">
            <a:hlinkClick r:id="rId3"/>
          </p:cNvPr>
          <p:cNvSpPr/>
          <p:nvPr userDrawn="1"/>
        </p:nvSpPr>
        <p:spPr>
          <a:xfrm>
            <a:off x="5423089" y="6469774"/>
            <a:ext cx="2647757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0"/>
          </p:nvPr>
        </p:nvSpPr>
        <p:spPr>
          <a:xfrm>
            <a:off x="251999" y="736600"/>
            <a:ext cx="8640000" cy="5474205"/>
          </a:xfrm>
          <a:prstGeom prst="rect">
            <a:avLst/>
          </a:prstGeom>
        </p:spPr>
        <p:txBody>
          <a:bodyPr/>
          <a:lstStyle>
            <a:lvl1pPr>
              <a:buClr>
                <a:srgbClr val="C3005E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defRPr>
            </a:lvl1pPr>
            <a:lvl2pPr>
              <a:buClr>
                <a:srgbClr val="C3005E"/>
              </a:buCl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defRPr>
            </a:lvl2pPr>
            <a:lvl3pPr>
              <a:buClr>
                <a:srgbClr val="C3005E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defRPr>
            </a:lvl3pPr>
            <a:lvl4pPr>
              <a:buClr>
                <a:srgbClr val="C3005E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defRPr>
            </a:lvl4pPr>
            <a:lvl5pPr>
              <a:buClr>
                <a:srgbClr val="C3005E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1" name="Retângulo 10">
            <a:hlinkClick r:id="" action="ppaction://hlinkshowjump?jump=previousslide"/>
          </p:cNvPr>
          <p:cNvSpPr/>
          <p:nvPr userDrawn="1"/>
        </p:nvSpPr>
        <p:spPr>
          <a:xfrm>
            <a:off x="8070846" y="76200"/>
            <a:ext cx="374650" cy="520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hlinkClick r:id="" action="ppaction://hlinkshowjump?jump=nextslide"/>
          </p:cNvPr>
          <p:cNvSpPr/>
          <p:nvPr userDrawn="1"/>
        </p:nvSpPr>
        <p:spPr>
          <a:xfrm>
            <a:off x="8693150" y="76200"/>
            <a:ext cx="374650" cy="520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8050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35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JcmqfzGFhqQ" TargetMode="External"/><Relationship Id="rId4" Type="http://schemas.openxmlformats.org/officeDocument/2006/relationships/hyperlink" Target="https://www.youtube.com/watch?v=JcmqfzGFhqQ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64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3005E"/>
                </a:solidFill>
              </a:rPr>
              <a:t>Aceleração</a:t>
            </a:r>
            <a:endParaRPr lang="pt-BR" b="1" dirty="0">
              <a:solidFill>
                <a:srgbClr val="C3005E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77481" y="1121608"/>
            <a:ext cx="41168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Aceleração escalar instantânea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251999" y="2100629"/>
            <a:ext cx="8640000" cy="452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pt-BR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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0: a aceleração acontece no mesmo sentido de orientação da trajetória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251999" y="1724624"/>
            <a:ext cx="6834601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É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aceleração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do móvel em cada instante do movimento.</a:t>
            </a:r>
          </a:p>
        </p:txBody>
      </p:sp>
    </p:spTree>
    <p:extLst>
      <p:ext uri="{BB962C8B-B14F-4D97-AF65-F5344CB8AC3E}">
        <p14:creationId xmlns:p14="http://schemas.microsoft.com/office/powerpoint/2010/main" val="300497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3005E"/>
                </a:solidFill>
              </a:rPr>
              <a:t>Aceleração</a:t>
            </a:r>
            <a:endParaRPr lang="pt-BR" b="1" dirty="0">
              <a:solidFill>
                <a:srgbClr val="C3005E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77481" y="1121608"/>
            <a:ext cx="41168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Aceleração escalar instantânea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251999" y="2100629"/>
            <a:ext cx="8640000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pt-BR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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0: a aceleração acontece no mesmo sentido de orientação da trajetória.</a:t>
            </a:r>
          </a:p>
          <a:p>
            <a:pPr>
              <a:lnSpc>
                <a:spcPts val="3200"/>
              </a:lnSpc>
            </a:pPr>
            <a:r>
              <a:rPr lang="pt-BR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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0: a aceleração acontece no sentido contrário ao de orientação da trajetória.</a:t>
            </a:r>
          </a:p>
        </p:txBody>
      </p:sp>
      <p:sp>
        <p:nvSpPr>
          <p:cNvPr id="6" name="Retângulo 5"/>
          <p:cNvSpPr/>
          <p:nvPr/>
        </p:nvSpPr>
        <p:spPr>
          <a:xfrm>
            <a:off x="251999" y="1724624"/>
            <a:ext cx="6834601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É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aceleração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do móvel em cada instante do movimento.</a:t>
            </a:r>
          </a:p>
        </p:txBody>
      </p:sp>
    </p:spTree>
    <p:extLst>
      <p:ext uri="{BB962C8B-B14F-4D97-AF65-F5344CB8AC3E}">
        <p14:creationId xmlns:p14="http://schemas.microsoft.com/office/powerpoint/2010/main" val="343250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4258146"/>
              </p:ext>
            </p:extLst>
          </p:nvPr>
        </p:nvGraphicFramePr>
        <p:xfrm>
          <a:off x="762000" y="3926185"/>
          <a:ext cx="6858000" cy="18477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4500"/>
                <a:gridCol w="1714500"/>
                <a:gridCol w="1714500"/>
                <a:gridCol w="1714500"/>
              </a:tblGrid>
              <a:tr h="10725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smtClean="0">
                          <a:solidFill>
                            <a:schemeClr val="bg1"/>
                          </a:solidFill>
                        </a:rPr>
                        <a:t>v </a:t>
                      </a:r>
                      <a:r>
                        <a:rPr lang="pt-BR" sz="2000" dirty="0" smtClean="0">
                          <a:solidFill>
                            <a:schemeClr val="bg1"/>
                          </a:solidFill>
                          <a:sym typeface="Symbol" panose="05050102010706020507" pitchFamily="18" charset="2"/>
                        </a:rPr>
                        <a:t> 0</a:t>
                      </a:r>
                      <a:endParaRPr lang="pt-BR" sz="2000" dirty="0" smtClean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smtClean="0">
                          <a:solidFill>
                            <a:schemeClr val="bg1"/>
                          </a:solidFill>
                        </a:rPr>
                        <a:t>v </a:t>
                      </a:r>
                      <a:r>
                        <a:rPr lang="pt-BR" sz="2000" dirty="0" smtClean="0">
                          <a:solidFill>
                            <a:schemeClr val="bg1"/>
                          </a:solidFill>
                          <a:sym typeface="Symbol" panose="05050102010706020507" pitchFamily="18" charset="2"/>
                        </a:rPr>
                        <a:t> 0</a:t>
                      </a:r>
                      <a:endParaRPr lang="pt-BR" sz="2000" dirty="0" smtClean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smtClean="0">
                          <a:solidFill>
                            <a:schemeClr val="bg1"/>
                          </a:solidFill>
                        </a:rPr>
                        <a:t>v </a:t>
                      </a:r>
                      <a:r>
                        <a:rPr lang="pt-BR" sz="2000" dirty="0" smtClean="0">
                          <a:solidFill>
                            <a:schemeClr val="bg1"/>
                          </a:solidFill>
                          <a:sym typeface="Symbol" panose="05050102010706020507" pitchFamily="18" charset="2"/>
                        </a:rPr>
                        <a:t> 0</a:t>
                      </a:r>
                      <a:endParaRPr lang="pt-BR" sz="2000" dirty="0" smtClean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smtClean="0">
                          <a:solidFill>
                            <a:schemeClr val="bg1"/>
                          </a:solidFill>
                        </a:rPr>
                        <a:t>v </a:t>
                      </a:r>
                      <a:r>
                        <a:rPr lang="pt-BR" sz="2000" dirty="0" smtClean="0">
                          <a:solidFill>
                            <a:schemeClr val="bg1"/>
                          </a:solidFill>
                          <a:sym typeface="Symbol" panose="05050102010706020507" pitchFamily="18" charset="2"/>
                        </a:rPr>
                        <a:t> 0</a:t>
                      </a:r>
                      <a:endParaRPr lang="pt-BR" sz="2000" dirty="0" smtClean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</a:tr>
              <a:tr h="775240">
                <a:tc>
                  <a:txBody>
                    <a:bodyPr/>
                    <a:lstStyle/>
                    <a:p>
                      <a:pPr algn="ctr"/>
                      <a:endParaRPr lang="pt-BR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3005E"/>
                </a:solidFill>
              </a:rPr>
              <a:t>Aceleração</a:t>
            </a:r>
            <a:endParaRPr lang="pt-BR" b="1" dirty="0">
              <a:solidFill>
                <a:srgbClr val="C3005E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77481" y="1121608"/>
            <a:ext cx="41168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Aceleração escalar instantânea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251999" y="2100629"/>
            <a:ext cx="8640000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pt-BR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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0: a aceleração acontece no mesmo sentido de orientação da trajetória.</a:t>
            </a:r>
          </a:p>
          <a:p>
            <a:pPr>
              <a:lnSpc>
                <a:spcPts val="3200"/>
              </a:lnSpc>
            </a:pPr>
            <a:r>
              <a:rPr lang="pt-BR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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0: a aceleração acontece no sentido contrário ao de orientação da trajetória.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477481" y="3209488"/>
            <a:ext cx="41168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Aceleração escalar instantânea</a:t>
            </a:r>
          </a:p>
        </p:txBody>
      </p:sp>
      <p:grpSp>
        <p:nvGrpSpPr>
          <p:cNvPr id="26" name="Grupo 25"/>
          <p:cNvGrpSpPr/>
          <p:nvPr/>
        </p:nvGrpSpPr>
        <p:grpSpPr>
          <a:xfrm>
            <a:off x="568921" y="4399157"/>
            <a:ext cx="8063998" cy="728452"/>
            <a:chOff x="477481" y="4322957"/>
            <a:chExt cx="8063998" cy="728452"/>
          </a:xfrm>
        </p:grpSpPr>
        <p:sp>
          <p:nvSpPr>
            <p:cNvPr id="16" name="Seta para a direita 15"/>
            <p:cNvSpPr/>
            <p:nvPr/>
          </p:nvSpPr>
          <p:spPr>
            <a:xfrm>
              <a:off x="477481" y="4670409"/>
              <a:ext cx="7553999" cy="381000"/>
            </a:xfrm>
            <a:prstGeom prst="rightArrow">
              <a:avLst>
                <a:gd name="adj1" fmla="val 56000"/>
                <a:gd name="adj2" fmla="val 106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perspectiveRelaxedModerately" fov="6900000">
                <a:rot lat="19490639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Fluxograma: Conector 16"/>
            <p:cNvSpPr/>
            <p:nvPr/>
          </p:nvSpPr>
          <p:spPr>
            <a:xfrm>
              <a:off x="8150280" y="4670409"/>
              <a:ext cx="391199" cy="381000"/>
            </a:xfrm>
            <a:prstGeom prst="flowChartConnector">
              <a:avLst/>
            </a:prstGeom>
            <a:solidFill>
              <a:srgbClr val="FFC000"/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+</a:t>
              </a:r>
              <a:endParaRPr lang="pt-BR" sz="4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Fluxograma: Conector 17"/>
            <p:cNvSpPr/>
            <p:nvPr/>
          </p:nvSpPr>
          <p:spPr>
            <a:xfrm>
              <a:off x="1234441" y="4322957"/>
              <a:ext cx="540000" cy="540000"/>
            </a:xfrm>
            <a:prstGeom prst="flowChartConnector">
              <a:avLst/>
            </a:prstGeom>
            <a:solidFill>
              <a:srgbClr val="00AFC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Fluxograma: Conector 18"/>
            <p:cNvSpPr/>
            <p:nvPr/>
          </p:nvSpPr>
          <p:spPr>
            <a:xfrm>
              <a:off x="2947921" y="4322957"/>
              <a:ext cx="540000" cy="540000"/>
            </a:xfrm>
            <a:prstGeom prst="flowChartConnector">
              <a:avLst/>
            </a:prstGeom>
            <a:solidFill>
              <a:srgbClr val="00AFC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Fluxograma: Conector 19"/>
            <p:cNvSpPr/>
            <p:nvPr/>
          </p:nvSpPr>
          <p:spPr>
            <a:xfrm>
              <a:off x="4661401" y="4322957"/>
              <a:ext cx="540000" cy="540000"/>
            </a:xfrm>
            <a:prstGeom prst="flowChartConnector">
              <a:avLst/>
            </a:prstGeom>
            <a:solidFill>
              <a:srgbClr val="00AFC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Fluxograma: Conector 20"/>
            <p:cNvSpPr/>
            <p:nvPr/>
          </p:nvSpPr>
          <p:spPr>
            <a:xfrm>
              <a:off x="6374881" y="4322957"/>
              <a:ext cx="540000" cy="540000"/>
            </a:xfrm>
            <a:prstGeom prst="flowChartConnector">
              <a:avLst/>
            </a:prstGeom>
            <a:solidFill>
              <a:srgbClr val="00AFC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3" name="Retângulo 22"/>
          <p:cNvSpPr/>
          <p:nvPr/>
        </p:nvSpPr>
        <p:spPr>
          <a:xfrm>
            <a:off x="251999" y="1724624"/>
            <a:ext cx="6834601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É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aceleração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do móvel em cada instante do movimento.</a:t>
            </a:r>
          </a:p>
        </p:txBody>
      </p:sp>
    </p:spTree>
    <p:extLst>
      <p:ext uri="{BB962C8B-B14F-4D97-AF65-F5344CB8AC3E}">
        <p14:creationId xmlns:p14="http://schemas.microsoft.com/office/powerpoint/2010/main" val="152412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090715"/>
              </p:ext>
            </p:extLst>
          </p:nvPr>
        </p:nvGraphicFramePr>
        <p:xfrm>
          <a:off x="762000" y="3926185"/>
          <a:ext cx="6858000" cy="18477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4500"/>
                <a:gridCol w="1714500"/>
                <a:gridCol w="1714500"/>
                <a:gridCol w="1714500"/>
              </a:tblGrid>
              <a:tr h="10725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smtClean="0"/>
                        <a:t>v </a:t>
                      </a:r>
                      <a:r>
                        <a:rPr lang="pt-BR" sz="2000" dirty="0" smtClean="0">
                          <a:sym typeface="Symbol" panose="05050102010706020507" pitchFamily="18" charset="2"/>
                        </a:rPr>
                        <a:t> 0</a:t>
                      </a:r>
                      <a:endParaRPr lang="pt-BR" sz="20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</a:tr>
              <a:tr h="775240">
                <a:tc>
                  <a:txBody>
                    <a:bodyPr/>
                    <a:lstStyle/>
                    <a:p>
                      <a:pPr algn="ctr"/>
                      <a:endParaRPr lang="pt-BR" sz="2000" dirty="0" smtClean="0"/>
                    </a:p>
                    <a:p>
                      <a:pPr algn="ctr"/>
                      <a:r>
                        <a:rPr lang="pt-BR" sz="2000" dirty="0" smtClean="0"/>
                        <a:t>a </a:t>
                      </a:r>
                      <a:r>
                        <a:rPr lang="pt-BR" sz="2000" dirty="0" smtClean="0">
                          <a:sym typeface="Symbol" panose="05050102010706020507" pitchFamily="18" charset="2"/>
                        </a:rPr>
                        <a:t> 0</a:t>
                      </a:r>
                      <a:endParaRPr lang="pt-BR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5" name="Tabela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968051"/>
              </p:ext>
            </p:extLst>
          </p:nvPr>
        </p:nvGraphicFramePr>
        <p:xfrm>
          <a:off x="762000" y="4997755"/>
          <a:ext cx="6858000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4500"/>
                <a:gridCol w="1714500"/>
                <a:gridCol w="1714500"/>
                <a:gridCol w="1714500"/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sym typeface="Symbol" panose="05050102010706020507" pitchFamily="18" charset="2"/>
                        </a:rPr>
                        <a:t></a:t>
                      </a:r>
                      <a:endParaRPr lang="pt-BR" sz="24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4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4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4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3005E"/>
                </a:solidFill>
              </a:rPr>
              <a:t>Aceleração</a:t>
            </a:r>
            <a:endParaRPr lang="pt-BR" b="1" dirty="0">
              <a:solidFill>
                <a:srgbClr val="C3005E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77481" y="1121608"/>
            <a:ext cx="41168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Aceleração escalar instantânea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251999" y="2100629"/>
            <a:ext cx="8640000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pt-BR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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0: a aceleração acontece no mesmo sentido de orientação da trajetória.</a:t>
            </a:r>
          </a:p>
          <a:p>
            <a:pPr>
              <a:lnSpc>
                <a:spcPts val="3200"/>
              </a:lnSpc>
            </a:pPr>
            <a:r>
              <a:rPr lang="pt-BR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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0: a aceleração acontece no sentido contrário ao de orientação da trajetória.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477481" y="3209488"/>
            <a:ext cx="41168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Aceleração escalar instantânea</a:t>
            </a:r>
          </a:p>
        </p:txBody>
      </p:sp>
      <p:grpSp>
        <p:nvGrpSpPr>
          <p:cNvPr id="26" name="Grupo 25"/>
          <p:cNvGrpSpPr/>
          <p:nvPr/>
        </p:nvGrpSpPr>
        <p:grpSpPr>
          <a:xfrm>
            <a:off x="568921" y="4399157"/>
            <a:ext cx="8063998" cy="728452"/>
            <a:chOff x="477481" y="4322957"/>
            <a:chExt cx="8063998" cy="728452"/>
          </a:xfrm>
        </p:grpSpPr>
        <p:sp>
          <p:nvSpPr>
            <p:cNvPr id="16" name="Seta para a direita 15"/>
            <p:cNvSpPr/>
            <p:nvPr/>
          </p:nvSpPr>
          <p:spPr>
            <a:xfrm>
              <a:off x="477481" y="4670409"/>
              <a:ext cx="7553999" cy="381000"/>
            </a:xfrm>
            <a:prstGeom prst="rightArrow">
              <a:avLst>
                <a:gd name="adj1" fmla="val 56000"/>
                <a:gd name="adj2" fmla="val 106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perspectiveRelaxedModerately" fov="6900000">
                <a:rot lat="19490639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Fluxograma: Conector 16"/>
            <p:cNvSpPr/>
            <p:nvPr/>
          </p:nvSpPr>
          <p:spPr>
            <a:xfrm>
              <a:off x="8150280" y="4670409"/>
              <a:ext cx="391199" cy="381000"/>
            </a:xfrm>
            <a:prstGeom prst="flowChartConnector">
              <a:avLst/>
            </a:prstGeom>
            <a:solidFill>
              <a:srgbClr val="FFC000"/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+</a:t>
              </a:r>
              <a:endParaRPr lang="pt-BR" sz="4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Fluxograma: Conector 17"/>
            <p:cNvSpPr/>
            <p:nvPr/>
          </p:nvSpPr>
          <p:spPr>
            <a:xfrm>
              <a:off x="1234441" y="4322957"/>
              <a:ext cx="540000" cy="540000"/>
            </a:xfrm>
            <a:prstGeom prst="flowChartConnector">
              <a:avLst/>
            </a:prstGeom>
            <a:solidFill>
              <a:srgbClr val="00AFC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Fluxograma: Conector 18"/>
            <p:cNvSpPr/>
            <p:nvPr/>
          </p:nvSpPr>
          <p:spPr>
            <a:xfrm>
              <a:off x="2947921" y="4322957"/>
              <a:ext cx="540000" cy="540000"/>
            </a:xfrm>
            <a:prstGeom prst="flowChartConnector">
              <a:avLst/>
            </a:prstGeom>
            <a:solidFill>
              <a:srgbClr val="00AFC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Fluxograma: Conector 19"/>
            <p:cNvSpPr/>
            <p:nvPr/>
          </p:nvSpPr>
          <p:spPr>
            <a:xfrm>
              <a:off x="4661401" y="4322957"/>
              <a:ext cx="540000" cy="540000"/>
            </a:xfrm>
            <a:prstGeom prst="flowChartConnector">
              <a:avLst/>
            </a:prstGeom>
            <a:solidFill>
              <a:srgbClr val="00AFC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Fluxograma: Conector 20"/>
            <p:cNvSpPr/>
            <p:nvPr/>
          </p:nvSpPr>
          <p:spPr>
            <a:xfrm>
              <a:off x="6374881" y="4322957"/>
              <a:ext cx="540000" cy="540000"/>
            </a:xfrm>
            <a:prstGeom prst="flowChartConnector">
              <a:avLst/>
            </a:prstGeom>
            <a:solidFill>
              <a:srgbClr val="00AFC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aphicFrame>
        <p:nvGraphicFramePr>
          <p:cNvPr id="22" name="Tabel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267517"/>
              </p:ext>
            </p:extLst>
          </p:nvPr>
        </p:nvGraphicFramePr>
        <p:xfrm>
          <a:off x="762000" y="5795863"/>
          <a:ext cx="685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00"/>
                <a:gridCol w="1714500"/>
                <a:gridCol w="1714500"/>
                <a:gridCol w="17145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Trebuchet MS" panose="020B0603020202020204" pitchFamily="34" charset="0"/>
                        </a:rPr>
                        <a:t>Acelerado</a:t>
                      </a:r>
                      <a:endParaRPr lang="pt-BR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rgbClr val="00A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Trebuchet MS" panose="020B0603020202020204" pitchFamily="34" charset="0"/>
                        </a:rPr>
                        <a:t>Retardado</a:t>
                      </a:r>
                      <a:endParaRPr lang="pt-BR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Trebuchet MS" panose="020B0603020202020204" pitchFamily="34" charset="0"/>
                        </a:rPr>
                        <a:t>Acelerado</a:t>
                      </a:r>
                      <a:endParaRPr lang="pt-BR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Trebuchet MS" panose="020B0603020202020204" pitchFamily="34" charset="0"/>
                        </a:rPr>
                        <a:t>Retardado</a:t>
                      </a:r>
                      <a:endParaRPr lang="pt-BR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Tabela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4476184"/>
              </p:ext>
            </p:extLst>
          </p:nvPr>
        </p:nvGraphicFramePr>
        <p:xfrm>
          <a:off x="762002" y="3616497"/>
          <a:ext cx="6858000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4500"/>
                <a:gridCol w="1714500"/>
                <a:gridCol w="1714500"/>
                <a:gridCol w="17145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sym typeface="Symbol" panose="05050102010706020507" pitchFamily="18" charset="2"/>
                        </a:rPr>
                        <a:t></a:t>
                      </a:r>
                      <a:endParaRPr lang="pt-BR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4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4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4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" name="Retângulo 22"/>
          <p:cNvSpPr/>
          <p:nvPr/>
        </p:nvSpPr>
        <p:spPr>
          <a:xfrm>
            <a:off x="251999" y="1724624"/>
            <a:ext cx="6834601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É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aceleração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do móvel em cada instante do movimento.</a:t>
            </a:r>
          </a:p>
        </p:txBody>
      </p:sp>
    </p:spTree>
    <p:extLst>
      <p:ext uri="{BB962C8B-B14F-4D97-AF65-F5344CB8AC3E}">
        <p14:creationId xmlns:p14="http://schemas.microsoft.com/office/powerpoint/2010/main" val="251594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705905"/>
              </p:ext>
            </p:extLst>
          </p:nvPr>
        </p:nvGraphicFramePr>
        <p:xfrm>
          <a:off x="762000" y="3926185"/>
          <a:ext cx="6858000" cy="18477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4500"/>
                <a:gridCol w="1714500"/>
                <a:gridCol w="1714500"/>
                <a:gridCol w="1714500"/>
              </a:tblGrid>
              <a:tr h="10725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smtClean="0"/>
                        <a:t>v </a:t>
                      </a:r>
                      <a:r>
                        <a:rPr lang="pt-BR" sz="2000" dirty="0" smtClean="0">
                          <a:sym typeface="Symbol" panose="05050102010706020507" pitchFamily="18" charset="2"/>
                        </a:rPr>
                        <a:t> 0</a:t>
                      </a:r>
                      <a:endParaRPr lang="pt-BR" sz="20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smtClean="0"/>
                        <a:t>v </a:t>
                      </a:r>
                      <a:r>
                        <a:rPr lang="pt-BR" sz="2000" dirty="0" smtClean="0">
                          <a:sym typeface="Symbol" panose="05050102010706020507" pitchFamily="18" charset="2"/>
                        </a:rPr>
                        <a:t> 0</a:t>
                      </a:r>
                      <a:endParaRPr lang="pt-BR" sz="20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</a:tr>
              <a:tr h="775240">
                <a:tc>
                  <a:txBody>
                    <a:bodyPr/>
                    <a:lstStyle/>
                    <a:p>
                      <a:pPr algn="ctr"/>
                      <a:endParaRPr lang="pt-BR" sz="2000" dirty="0" smtClean="0"/>
                    </a:p>
                    <a:p>
                      <a:pPr algn="ctr"/>
                      <a:r>
                        <a:rPr lang="pt-BR" sz="2000" dirty="0" smtClean="0"/>
                        <a:t>a </a:t>
                      </a:r>
                      <a:r>
                        <a:rPr lang="pt-BR" sz="2000" dirty="0" smtClean="0">
                          <a:sym typeface="Symbol" panose="05050102010706020507" pitchFamily="18" charset="2"/>
                        </a:rPr>
                        <a:t> 0</a:t>
                      </a:r>
                      <a:endParaRPr lang="pt-BR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smtClean="0"/>
                        <a:t>a </a:t>
                      </a:r>
                      <a:r>
                        <a:rPr lang="pt-BR" sz="2000" dirty="0" smtClean="0">
                          <a:sym typeface="Symbol" panose="05050102010706020507" pitchFamily="18" charset="2"/>
                        </a:rPr>
                        <a:t> 0</a:t>
                      </a:r>
                      <a:endParaRPr lang="pt-BR" sz="20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5" name="Tabela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720620"/>
              </p:ext>
            </p:extLst>
          </p:nvPr>
        </p:nvGraphicFramePr>
        <p:xfrm>
          <a:off x="762000" y="4997755"/>
          <a:ext cx="6858000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4500"/>
                <a:gridCol w="1714500"/>
                <a:gridCol w="1714500"/>
                <a:gridCol w="1714500"/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sym typeface="Symbol" panose="05050102010706020507" pitchFamily="18" charset="2"/>
                        </a:rPr>
                        <a:t></a:t>
                      </a:r>
                      <a:endParaRPr lang="pt-BR" sz="24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sym typeface="Symbol" panose="05050102010706020507" pitchFamily="18" charset="2"/>
                        </a:rPr>
                        <a:t></a:t>
                      </a:r>
                      <a:endParaRPr lang="pt-BR" sz="24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4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4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3005E"/>
                </a:solidFill>
              </a:rPr>
              <a:t>Aceleração</a:t>
            </a:r>
            <a:endParaRPr lang="pt-BR" b="1" dirty="0">
              <a:solidFill>
                <a:srgbClr val="C3005E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51999" y="1724624"/>
            <a:ext cx="6834601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É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aceleração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do móvel em cada instante do movimento.</a:t>
            </a:r>
          </a:p>
        </p:txBody>
      </p:sp>
      <p:sp>
        <p:nvSpPr>
          <p:cNvPr id="9" name="Retângulo 8"/>
          <p:cNvSpPr/>
          <p:nvPr/>
        </p:nvSpPr>
        <p:spPr>
          <a:xfrm>
            <a:off x="477481" y="1121608"/>
            <a:ext cx="41168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Aceleração escalar instantânea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251999" y="2100629"/>
            <a:ext cx="8640000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pt-BR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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0: a aceleração acontece no mesmo sentido de orientação da trajetória.</a:t>
            </a:r>
          </a:p>
          <a:p>
            <a:pPr>
              <a:lnSpc>
                <a:spcPts val="3200"/>
              </a:lnSpc>
            </a:pPr>
            <a:r>
              <a:rPr lang="pt-BR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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0: a aceleração acontece no sentido contrário ao de orientação da trajetória.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477481" y="3209488"/>
            <a:ext cx="41168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Aceleração escalar instantânea</a:t>
            </a:r>
          </a:p>
        </p:txBody>
      </p:sp>
      <p:grpSp>
        <p:nvGrpSpPr>
          <p:cNvPr id="26" name="Grupo 25"/>
          <p:cNvGrpSpPr/>
          <p:nvPr/>
        </p:nvGrpSpPr>
        <p:grpSpPr>
          <a:xfrm>
            <a:off x="568921" y="4399157"/>
            <a:ext cx="8063998" cy="728452"/>
            <a:chOff x="477481" y="4322957"/>
            <a:chExt cx="8063998" cy="728452"/>
          </a:xfrm>
        </p:grpSpPr>
        <p:sp>
          <p:nvSpPr>
            <p:cNvPr id="16" name="Seta para a direita 15"/>
            <p:cNvSpPr/>
            <p:nvPr/>
          </p:nvSpPr>
          <p:spPr>
            <a:xfrm>
              <a:off x="477481" y="4670409"/>
              <a:ext cx="7553999" cy="381000"/>
            </a:xfrm>
            <a:prstGeom prst="rightArrow">
              <a:avLst>
                <a:gd name="adj1" fmla="val 56000"/>
                <a:gd name="adj2" fmla="val 106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perspectiveRelaxedModerately" fov="6900000">
                <a:rot lat="19490639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Fluxograma: Conector 16"/>
            <p:cNvSpPr/>
            <p:nvPr/>
          </p:nvSpPr>
          <p:spPr>
            <a:xfrm>
              <a:off x="8150280" y="4670409"/>
              <a:ext cx="391199" cy="381000"/>
            </a:xfrm>
            <a:prstGeom prst="flowChartConnector">
              <a:avLst/>
            </a:prstGeom>
            <a:solidFill>
              <a:srgbClr val="FFC000"/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+</a:t>
              </a:r>
              <a:endParaRPr lang="pt-BR" sz="4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Fluxograma: Conector 17"/>
            <p:cNvSpPr/>
            <p:nvPr/>
          </p:nvSpPr>
          <p:spPr>
            <a:xfrm>
              <a:off x="1234441" y="4322957"/>
              <a:ext cx="540000" cy="540000"/>
            </a:xfrm>
            <a:prstGeom prst="flowChartConnector">
              <a:avLst/>
            </a:prstGeom>
            <a:solidFill>
              <a:srgbClr val="00AFC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Fluxograma: Conector 18"/>
            <p:cNvSpPr/>
            <p:nvPr/>
          </p:nvSpPr>
          <p:spPr>
            <a:xfrm>
              <a:off x="2947921" y="4322957"/>
              <a:ext cx="540000" cy="540000"/>
            </a:xfrm>
            <a:prstGeom prst="flowChartConnector">
              <a:avLst/>
            </a:prstGeom>
            <a:solidFill>
              <a:srgbClr val="00AFC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Fluxograma: Conector 19"/>
            <p:cNvSpPr/>
            <p:nvPr/>
          </p:nvSpPr>
          <p:spPr>
            <a:xfrm>
              <a:off x="4661401" y="4322957"/>
              <a:ext cx="540000" cy="540000"/>
            </a:xfrm>
            <a:prstGeom prst="flowChartConnector">
              <a:avLst/>
            </a:prstGeom>
            <a:solidFill>
              <a:srgbClr val="00AFC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Fluxograma: Conector 20"/>
            <p:cNvSpPr/>
            <p:nvPr/>
          </p:nvSpPr>
          <p:spPr>
            <a:xfrm>
              <a:off x="6374881" y="4322957"/>
              <a:ext cx="540000" cy="540000"/>
            </a:xfrm>
            <a:prstGeom prst="flowChartConnector">
              <a:avLst/>
            </a:prstGeom>
            <a:solidFill>
              <a:srgbClr val="00AFC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aphicFrame>
        <p:nvGraphicFramePr>
          <p:cNvPr id="22" name="Tabel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6075435"/>
              </p:ext>
            </p:extLst>
          </p:nvPr>
        </p:nvGraphicFramePr>
        <p:xfrm>
          <a:off x="762000" y="5795863"/>
          <a:ext cx="685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00"/>
                <a:gridCol w="1714500"/>
                <a:gridCol w="1714500"/>
                <a:gridCol w="17145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Trebuchet MS" panose="020B0603020202020204" pitchFamily="34" charset="0"/>
                        </a:rPr>
                        <a:t>Acelerado</a:t>
                      </a:r>
                      <a:endParaRPr lang="pt-BR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rgbClr val="00A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Trebuchet MS" panose="020B0603020202020204" pitchFamily="34" charset="0"/>
                        </a:rPr>
                        <a:t>Retardado</a:t>
                      </a:r>
                      <a:endParaRPr lang="pt-BR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rgbClr val="00A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Trebuchet MS" panose="020B0603020202020204" pitchFamily="34" charset="0"/>
                        </a:rPr>
                        <a:t>Acelerado</a:t>
                      </a:r>
                      <a:endParaRPr lang="pt-BR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Trebuchet MS" panose="020B0603020202020204" pitchFamily="34" charset="0"/>
                        </a:rPr>
                        <a:t>Retardado</a:t>
                      </a:r>
                      <a:endParaRPr lang="pt-BR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Tabela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007701"/>
              </p:ext>
            </p:extLst>
          </p:nvPr>
        </p:nvGraphicFramePr>
        <p:xfrm>
          <a:off x="762002" y="3616497"/>
          <a:ext cx="6858000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4500"/>
                <a:gridCol w="1714500"/>
                <a:gridCol w="1714500"/>
                <a:gridCol w="17145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sym typeface="Symbol" panose="05050102010706020507" pitchFamily="18" charset="2"/>
                        </a:rPr>
                        <a:t></a:t>
                      </a:r>
                      <a:endParaRPr lang="pt-BR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sym typeface="Symbol" panose="05050102010706020507" pitchFamily="18" charset="2"/>
                        </a:rPr>
                        <a:t></a:t>
                      </a:r>
                      <a:endParaRPr lang="pt-BR" sz="24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4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4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925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494507"/>
              </p:ext>
            </p:extLst>
          </p:nvPr>
        </p:nvGraphicFramePr>
        <p:xfrm>
          <a:off x="762000" y="3926185"/>
          <a:ext cx="6858000" cy="18477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4500"/>
                <a:gridCol w="1714500"/>
                <a:gridCol w="1714500"/>
                <a:gridCol w="1714500"/>
              </a:tblGrid>
              <a:tr h="10725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smtClean="0"/>
                        <a:t>v </a:t>
                      </a:r>
                      <a:r>
                        <a:rPr lang="pt-BR" sz="2000" dirty="0" smtClean="0">
                          <a:sym typeface="Symbol" panose="05050102010706020507" pitchFamily="18" charset="2"/>
                        </a:rPr>
                        <a:t> 0</a:t>
                      </a:r>
                      <a:endParaRPr lang="pt-BR" sz="20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smtClean="0"/>
                        <a:t>v </a:t>
                      </a:r>
                      <a:r>
                        <a:rPr lang="pt-BR" sz="2000" dirty="0" smtClean="0">
                          <a:sym typeface="Symbol" panose="05050102010706020507" pitchFamily="18" charset="2"/>
                        </a:rPr>
                        <a:t> 0</a:t>
                      </a:r>
                      <a:endParaRPr lang="pt-BR" sz="20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smtClean="0"/>
                        <a:t>v </a:t>
                      </a:r>
                      <a:r>
                        <a:rPr lang="pt-BR" sz="2000" dirty="0" smtClean="0">
                          <a:sym typeface="Symbol" panose="05050102010706020507" pitchFamily="18" charset="2"/>
                        </a:rPr>
                        <a:t> 0</a:t>
                      </a:r>
                      <a:endParaRPr lang="pt-BR" sz="20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</a:tr>
              <a:tr h="775240">
                <a:tc>
                  <a:txBody>
                    <a:bodyPr/>
                    <a:lstStyle/>
                    <a:p>
                      <a:pPr algn="ctr"/>
                      <a:endParaRPr lang="pt-BR" sz="2000" dirty="0" smtClean="0"/>
                    </a:p>
                    <a:p>
                      <a:pPr algn="ctr"/>
                      <a:r>
                        <a:rPr lang="pt-BR" sz="2000" dirty="0" smtClean="0"/>
                        <a:t>a </a:t>
                      </a:r>
                      <a:r>
                        <a:rPr lang="pt-BR" sz="2000" dirty="0" smtClean="0">
                          <a:sym typeface="Symbol" panose="05050102010706020507" pitchFamily="18" charset="2"/>
                        </a:rPr>
                        <a:t> 0</a:t>
                      </a:r>
                      <a:endParaRPr lang="pt-BR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smtClean="0"/>
                        <a:t>a </a:t>
                      </a:r>
                      <a:r>
                        <a:rPr lang="pt-BR" sz="2000" dirty="0" smtClean="0">
                          <a:sym typeface="Symbol" panose="05050102010706020507" pitchFamily="18" charset="2"/>
                        </a:rPr>
                        <a:t> 0</a:t>
                      </a:r>
                      <a:endParaRPr lang="pt-BR" sz="20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smtClean="0"/>
                        <a:t>a </a:t>
                      </a:r>
                      <a:r>
                        <a:rPr lang="pt-BR" sz="2000" dirty="0" smtClean="0">
                          <a:sym typeface="Symbol" panose="05050102010706020507" pitchFamily="18" charset="2"/>
                        </a:rPr>
                        <a:t> 0</a:t>
                      </a:r>
                      <a:endParaRPr lang="pt-BR" sz="20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5" name="Tabela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156161"/>
              </p:ext>
            </p:extLst>
          </p:nvPr>
        </p:nvGraphicFramePr>
        <p:xfrm>
          <a:off x="762000" y="4997755"/>
          <a:ext cx="6858000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4500"/>
                <a:gridCol w="1714500"/>
                <a:gridCol w="1714500"/>
                <a:gridCol w="1714500"/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sym typeface="Symbol" panose="05050102010706020507" pitchFamily="18" charset="2"/>
                        </a:rPr>
                        <a:t></a:t>
                      </a:r>
                      <a:endParaRPr lang="pt-BR" sz="24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sym typeface="Symbol" panose="05050102010706020507" pitchFamily="18" charset="2"/>
                        </a:rPr>
                        <a:t></a:t>
                      </a:r>
                      <a:endParaRPr lang="pt-BR" sz="24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sym typeface="Symbol" panose="05050102010706020507" pitchFamily="18" charset="2"/>
                        </a:rPr>
                        <a:t></a:t>
                      </a:r>
                      <a:endParaRPr lang="pt-BR" sz="24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4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3005E"/>
                </a:solidFill>
              </a:rPr>
              <a:t>Aceleração</a:t>
            </a:r>
            <a:endParaRPr lang="pt-BR" b="1" dirty="0">
              <a:solidFill>
                <a:srgbClr val="C3005E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51999" y="1724624"/>
            <a:ext cx="6834601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É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aceleração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do móvel em cada instante do movimento.</a:t>
            </a:r>
          </a:p>
        </p:txBody>
      </p:sp>
      <p:sp>
        <p:nvSpPr>
          <p:cNvPr id="9" name="Retângulo 8"/>
          <p:cNvSpPr/>
          <p:nvPr/>
        </p:nvSpPr>
        <p:spPr>
          <a:xfrm>
            <a:off x="477481" y="1121608"/>
            <a:ext cx="41168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Aceleração escalar instantânea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251999" y="2100629"/>
            <a:ext cx="8640000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pt-BR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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0: a aceleração acontece no mesmo sentido de orientação da trajetória.</a:t>
            </a:r>
          </a:p>
          <a:p>
            <a:pPr>
              <a:lnSpc>
                <a:spcPts val="3200"/>
              </a:lnSpc>
            </a:pPr>
            <a:r>
              <a:rPr lang="pt-BR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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0: a aceleração acontece no sentido contrário ao de orientação da trajetória.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477481" y="3209488"/>
            <a:ext cx="41168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Aceleração escalar instantânea</a:t>
            </a:r>
          </a:p>
        </p:txBody>
      </p:sp>
      <p:grpSp>
        <p:nvGrpSpPr>
          <p:cNvPr id="26" name="Grupo 25"/>
          <p:cNvGrpSpPr/>
          <p:nvPr/>
        </p:nvGrpSpPr>
        <p:grpSpPr>
          <a:xfrm>
            <a:off x="568921" y="4399157"/>
            <a:ext cx="8063998" cy="728452"/>
            <a:chOff x="477481" y="4322957"/>
            <a:chExt cx="8063998" cy="728452"/>
          </a:xfrm>
        </p:grpSpPr>
        <p:sp>
          <p:nvSpPr>
            <p:cNvPr id="16" name="Seta para a direita 15"/>
            <p:cNvSpPr/>
            <p:nvPr/>
          </p:nvSpPr>
          <p:spPr>
            <a:xfrm>
              <a:off x="477481" y="4670409"/>
              <a:ext cx="7553999" cy="381000"/>
            </a:xfrm>
            <a:prstGeom prst="rightArrow">
              <a:avLst>
                <a:gd name="adj1" fmla="val 56000"/>
                <a:gd name="adj2" fmla="val 106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perspectiveRelaxedModerately" fov="6900000">
                <a:rot lat="19490639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Fluxograma: Conector 16"/>
            <p:cNvSpPr/>
            <p:nvPr/>
          </p:nvSpPr>
          <p:spPr>
            <a:xfrm>
              <a:off x="8150280" y="4670409"/>
              <a:ext cx="391199" cy="381000"/>
            </a:xfrm>
            <a:prstGeom prst="flowChartConnector">
              <a:avLst/>
            </a:prstGeom>
            <a:solidFill>
              <a:srgbClr val="FFC000"/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+</a:t>
              </a:r>
              <a:endParaRPr lang="pt-BR" sz="4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Fluxograma: Conector 17"/>
            <p:cNvSpPr/>
            <p:nvPr/>
          </p:nvSpPr>
          <p:spPr>
            <a:xfrm>
              <a:off x="1234441" y="4322957"/>
              <a:ext cx="540000" cy="540000"/>
            </a:xfrm>
            <a:prstGeom prst="flowChartConnector">
              <a:avLst/>
            </a:prstGeom>
            <a:solidFill>
              <a:srgbClr val="00AFC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Fluxograma: Conector 18"/>
            <p:cNvSpPr/>
            <p:nvPr/>
          </p:nvSpPr>
          <p:spPr>
            <a:xfrm>
              <a:off x="2947921" y="4322957"/>
              <a:ext cx="540000" cy="540000"/>
            </a:xfrm>
            <a:prstGeom prst="flowChartConnector">
              <a:avLst/>
            </a:prstGeom>
            <a:solidFill>
              <a:srgbClr val="00AFC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Fluxograma: Conector 19"/>
            <p:cNvSpPr/>
            <p:nvPr/>
          </p:nvSpPr>
          <p:spPr>
            <a:xfrm>
              <a:off x="4661401" y="4322957"/>
              <a:ext cx="540000" cy="540000"/>
            </a:xfrm>
            <a:prstGeom prst="flowChartConnector">
              <a:avLst/>
            </a:prstGeom>
            <a:solidFill>
              <a:srgbClr val="00AFC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Fluxograma: Conector 20"/>
            <p:cNvSpPr/>
            <p:nvPr/>
          </p:nvSpPr>
          <p:spPr>
            <a:xfrm>
              <a:off x="6374881" y="4322957"/>
              <a:ext cx="540000" cy="540000"/>
            </a:xfrm>
            <a:prstGeom prst="flowChartConnector">
              <a:avLst/>
            </a:prstGeom>
            <a:solidFill>
              <a:srgbClr val="00AFC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aphicFrame>
        <p:nvGraphicFramePr>
          <p:cNvPr id="22" name="Tabel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214806"/>
              </p:ext>
            </p:extLst>
          </p:nvPr>
        </p:nvGraphicFramePr>
        <p:xfrm>
          <a:off x="762000" y="5795863"/>
          <a:ext cx="685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00"/>
                <a:gridCol w="1714500"/>
                <a:gridCol w="1714500"/>
                <a:gridCol w="17145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Trebuchet MS" panose="020B0603020202020204" pitchFamily="34" charset="0"/>
                        </a:rPr>
                        <a:t>Acelerado</a:t>
                      </a:r>
                      <a:endParaRPr lang="pt-BR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rgbClr val="00A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Trebuchet MS" panose="020B0603020202020204" pitchFamily="34" charset="0"/>
                        </a:rPr>
                        <a:t>Retardado</a:t>
                      </a:r>
                      <a:endParaRPr lang="pt-BR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rgbClr val="00A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Trebuchet MS" panose="020B0603020202020204" pitchFamily="34" charset="0"/>
                        </a:rPr>
                        <a:t>Acelerado</a:t>
                      </a:r>
                      <a:endParaRPr lang="pt-BR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rgbClr val="00A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Trebuchet MS" panose="020B0603020202020204" pitchFamily="34" charset="0"/>
                        </a:rPr>
                        <a:t>Retardado</a:t>
                      </a:r>
                      <a:endParaRPr lang="pt-BR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Tabela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115640"/>
              </p:ext>
            </p:extLst>
          </p:nvPr>
        </p:nvGraphicFramePr>
        <p:xfrm>
          <a:off x="762002" y="3616497"/>
          <a:ext cx="6858000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4500"/>
                <a:gridCol w="1714500"/>
                <a:gridCol w="1714500"/>
                <a:gridCol w="17145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sym typeface="Symbol" panose="05050102010706020507" pitchFamily="18" charset="2"/>
                        </a:rPr>
                        <a:t></a:t>
                      </a:r>
                      <a:endParaRPr lang="pt-BR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sym typeface="Symbol" panose="05050102010706020507" pitchFamily="18" charset="2"/>
                        </a:rPr>
                        <a:t></a:t>
                      </a:r>
                      <a:endParaRPr lang="pt-BR" sz="24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sym typeface="Symbol" panose="05050102010706020507" pitchFamily="18" charset="2"/>
                        </a:rPr>
                        <a:t></a:t>
                      </a:r>
                      <a:endParaRPr lang="pt-BR" sz="24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4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158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Tabela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348588"/>
              </p:ext>
            </p:extLst>
          </p:nvPr>
        </p:nvGraphicFramePr>
        <p:xfrm>
          <a:off x="762000" y="4997755"/>
          <a:ext cx="6858000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4500"/>
                <a:gridCol w="1714500"/>
                <a:gridCol w="1714500"/>
                <a:gridCol w="1714500"/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sym typeface="Symbol" panose="05050102010706020507" pitchFamily="18" charset="2"/>
                        </a:rPr>
                        <a:t></a:t>
                      </a:r>
                      <a:endParaRPr lang="pt-BR" sz="24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sym typeface="Symbol" panose="05050102010706020507" pitchFamily="18" charset="2"/>
                        </a:rPr>
                        <a:t></a:t>
                      </a:r>
                      <a:endParaRPr lang="pt-BR" sz="24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sym typeface="Symbol" panose="05050102010706020507" pitchFamily="18" charset="2"/>
                        </a:rPr>
                        <a:t></a:t>
                      </a:r>
                      <a:endParaRPr lang="pt-BR" sz="24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sym typeface="Symbol" panose="05050102010706020507" pitchFamily="18" charset="2"/>
                        </a:rPr>
                        <a:t></a:t>
                      </a:r>
                      <a:endParaRPr lang="pt-BR" sz="24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3005E"/>
                </a:solidFill>
              </a:rPr>
              <a:t>Aceleração</a:t>
            </a:r>
            <a:endParaRPr lang="pt-BR" b="1" dirty="0">
              <a:solidFill>
                <a:srgbClr val="C3005E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51999" y="1724624"/>
            <a:ext cx="6834601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É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aceleração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do móvel em cada instante do movimento.</a:t>
            </a:r>
          </a:p>
        </p:txBody>
      </p:sp>
      <p:sp>
        <p:nvSpPr>
          <p:cNvPr id="9" name="Retângulo 8"/>
          <p:cNvSpPr/>
          <p:nvPr/>
        </p:nvSpPr>
        <p:spPr>
          <a:xfrm>
            <a:off x="477481" y="1121608"/>
            <a:ext cx="41168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Aceleração escalar instantânea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251999" y="2100629"/>
            <a:ext cx="8640000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pt-BR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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0: a aceleração acontece no mesmo sentido de orientação da trajetória.</a:t>
            </a:r>
          </a:p>
          <a:p>
            <a:pPr>
              <a:lnSpc>
                <a:spcPts val="3200"/>
              </a:lnSpc>
            </a:pPr>
            <a:r>
              <a:rPr lang="pt-BR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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0: a aceleração acontece no sentido contrário ao de orientação da trajetória.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477481" y="3209488"/>
            <a:ext cx="41168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Aceleração escalar instantânea</a:t>
            </a:r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310327"/>
              </p:ext>
            </p:extLst>
          </p:nvPr>
        </p:nvGraphicFramePr>
        <p:xfrm>
          <a:off x="762000" y="3926185"/>
          <a:ext cx="6858000" cy="18477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4500"/>
                <a:gridCol w="1714500"/>
                <a:gridCol w="1714500"/>
                <a:gridCol w="1714500"/>
              </a:tblGrid>
              <a:tr h="10725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smtClean="0"/>
                        <a:t>v </a:t>
                      </a:r>
                      <a:r>
                        <a:rPr lang="pt-BR" sz="2000" dirty="0" smtClean="0">
                          <a:sym typeface="Symbol" panose="05050102010706020507" pitchFamily="18" charset="2"/>
                        </a:rPr>
                        <a:t> 0</a:t>
                      </a:r>
                      <a:endParaRPr lang="pt-BR" sz="20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smtClean="0"/>
                        <a:t>v </a:t>
                      </a:r>
                      <a:r>
                        <a:rPr lang="pt-BR" sz="2000" dirty="0" smtClean="0">
                          <a:sym typeface="Symbol" panose="05050102010706020507" pitchFamily="18" charset="2"/>
                        </a:rPr>
                        <a:t> 0</a:t>
                      </a:r>
                      <a:endParaRPr lang="pt-BR" sz="20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smtClean="0"/>
                        <a:t>v </a:t>
                      </a:r>
                      <a:r>
                        <a:rPr lang="pt-BR" sz="2000" dirty="0" smtClean="0">
                          <a:sym typeface="Symbol" panose="05050102010706020507" pitchFamily="18" charset="2"/>
                        </a:rPr>
                        <a:t> 0</a:t>
                      </a:r>
                      <a:endParaRPr lang="pt-BR" sz="20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smtClean="0"/>
                        <a:t>v </a:t>
                      </a:r>
                      <a:r>
                        <a:rPr lang="pt-BR" sz="2000" dirty="0" smtClean="0">
                          <a:sym typeface="Symbol" panose="05050102010706020507" pitchFamily="18" charset="2"/>
                        </a:rPr>
                        <a:t> 0</a:t>
                      </a:r>
                      <a:endParaRPr lang="pt-BR" sz="20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</a:tr>
              <a:tr h="775240">
                <a:tc>
                  <a:txBody>
                    <a:bodyPr/>
                    <a:lstStyle/>
                    <a:p>
                      <a:pPr algn="ctr"/>
                      <a:endParaRPr lang="pt-BR" sz="2000" dirty="0" smtClean="0"/>
                    </a:p>
                    <a:p>
                      <a:pPr algn="ctr"/>
                      <a:r>
                        <a:rPr lang="pt-BR" sz="2000" dirty="0" smtClean="0"/>
                        <a:t>a </a:t>
                      </a:r>
                      <a:r>
                        <a:rPr lang="pt-BR" sz="2000" dirty="0" smtClean="0">
                          <a:sym typeface="Symbol" panose="05050102010706020507" pitchFamily="18" charset="2"/>
                        </a:rPr>
                        <a:t> 0</a:t>
                      </a:r>
                      <a:endParaRPr lang="pt-BR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smtClean="0"/>
                        <a:t>a </a:t>
                      </a:r>
                      <a:r>
                        <a:rPr lang="pt-BR" sz="2000" dirty="0" smtClean="0">
                          <a:sym typeface="Symbol" panose="05050102010706020507" pitchFamily="18" charset="2"/>
                        </a:rPr>
                        <a:t> 0</a:t>
                      </a:r>
                      <a:endParaRPr lang="pt-BR" sz="20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smtClean="0"/>
                        <a:t>a </a:t>
                      </a:r>
                      <a:r>
                        <a:rPr lang="pt-BR" sz="2000" dirty="0" smtClean="0">
                          <a:sym typeface="Symbol" panose="05050102010706020507" pitchFamily="18" charset="2"/>
                        </a:rPr>
                        <a:t> 0</a:t>
                      </a:r>
                      <a:endParaRPr lang="pt-BR" sz="20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smtClean="0"/>
                        <a:t>a </a:t>
                      </a:r>
                      <a:r>
                        <a:rPr lang="pt-BR" sz="2000" dirty="0" smtClean="0">
                          <a:sym typeface="Symbol" panose="05050102010706020507" pitchFamily="18" charset="2"/>
                        </a:rPr>
                        <a:t> 0</a:t>
                      </a:r>
                      <a:endParaRPr lang="pt-BR" sz="20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6" name="Grupo 25"/>
          <p:cNvGrpSpPr/>
          <p:nvPr/>
        </p:nvGrpSpPr>
        <p:grpSpPr>
          <a:xfrm>
            <a:off x="568921" y="4399157"/>
            <a:ext cx="8063998" cy="728452"/>
            <a:chOff x="477481" y="4322957"/>
            <a:chExt cx="8063998" cy="728452"/>
          </a:xfrm>
        </p:grpSpPr>
        <p:sp>
          <p:nvSpPr>
            <p:cNvPr id="16" name="Seta para a direita 15"/>
            <p:cNvSpPr/>
            <p:nvPr/>
          </p:nvSpPr>
          <p:spPr>
            <a:xfrm>
              <a:off x="477481" y="4670409"/>
              <a:ext cx="7553999" cy="381000"/>
            </a:xfrm>
            <a:prstGeom prst="rightArrow">
              <a:avLst>
                <a:gd name="adj1" fmla="val 56000"/>
                <a:gd name="adj2" fmla="val 106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perspectiveRelaxedModerately" fov="6900000">
                <a:rot lat="19490639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Fluxograma: Conector 16"/>
            <p:cNvSpPr/>
            <p:nvPr/>
          </p:nvSpPr>
          <p:spPr>
            <a:xfrm>
              <a:off x="8150280" y="4670409"/>
              <a:ext cx="391199" cy="381000"/>
            </a:xfrm>
            <a:prstGeom prst="flowChartConnector">
              <a:avLst/>
            </a:prstGeom>
            <a:solidFill>
              <a:srgbClr val="FFC000"/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+</a:t>
              </a:r>
              <a:endParaRPr lang="pt-BR" sz="4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Fluxograma: Conector 17"/>
            <p:cNvSpPr/>
            <p:nvPr/>
          </p:nvSpPr>
          <p:spPr>
            <a:xfrm>
              <a:off x="1234441" y="4322957"/>
              <a:ext cx="540000" cy="540000"/>
            </a:xfrm>
            <a:prstGeom prst="flowChartConnector">
              <a:avLst/>
            </a:prstGeom>
            <a:solidFill>
              <a:srgbClr val="00AFC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Fluxograma: Conector 18"/>
            <p:cNvSpPr/>
            <p:nvPr/>
          </p:nvSpPr>
          <p:spPr>
            <a:xfrm>
              <a:off x="2947921" y="4322957"/>
              <a:ext cx="540000" cy="540000"/>
            </a:xfrm>
            <a:prstGeom prst="flowChartConnector">
              <a:avLst/>
            </a:prstGeom>
            <a:solidFill>
              <a:srgbClr val="00AFC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Fluxograma: Conector 19"/>
            <p:cNvSpPr/>
            <p:nvPr/>
          </p:nvSpPr>
          <p:spPr>
            <a:xfrm>
              <a:off x="4661401" y="4322957"/>
              <a:ext cx="540000" cy="540000"/>
            </a:xfrm>
            <a:prstGeom prst="flowChartConnector">
              <a:avLst/>
            </a:prstGeom>
            <a:solidFill>
              <a:srgbClr val="00AFC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Fluxograma: Conector 20"/>
            <p:cNvSpPr/>
            <p:nvPr/>
          </p:nvSpPr>
          <p:spPr>
            <a:xfrm>
              <a:off x="6374881" y="4322957"/>
              <a:ext cx="540000" cy="540000"/>
            </a:xfrm>
            <a:prstGeom prst="flowChartConnector">
              <a:avLst/>
            </a:prstGeom>
            <a:solidFill>
              <a:srgbClr val="00AFC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aphicFrame>
        <p:nvGraphicFramePr>
          <p:cNvPr id="22" name="Tabel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641583"/>
              </p:ext>
            </p:extLst>
          </p:nvPr>
        </p:nvGraphicFramePr>
        <p:xfrm>
          <a:off x="762000" y="5795863"/>
          <a:ext cx="685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00"/>
                <a:gridCol w="1714500"/>
                <a:gridCol w="1714500"/>
                <a:gridCol w="17145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Trebuchet MS" panose="020B0603020202020204" pitchFamily="34" charset="0"/>
                        </a:rPr>
                        <a:t>Acelerado</a:t>
                      </a:r>
                      <a:endParaRPr lang="pt-BR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rgbClr val="00A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Trebuchet MS" panose="020B0603020202020204" pitchFamily="34" charset="0"/>
                        </a:rPr>
                        <a:t>Retardado</a:t>
                      </a:r>
                      <a:endParaRPr lang="pt-BR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rgbClr val="00A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Trebuchet MS" panose="020B0603020202020204" pitchFamily="34" charset="0"/>
                        </a:rPr>
                        <a:t>Acelerado</a:t>
                      </a:r>
                      <a:endParaRPr lang="pt-BR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rgbClr val="00A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Trebuchet MS" panose="020B0603020202020204" pitchFamily="34" charset="0"/>
                        </a:rPr>
                        <a:t>Retardado</a:t>
                      </a:r>
                      <a:endParaRPr lang="pt-BR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rgbClr val="00AF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Tabela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813148"/>
              </p:ext>
            </p:extLst>
          </p:nvPr>
        </p:nvGraphicFramePr>
        <p:xfrm>
          <a:off x="762002" y="3616497"/>
          <a:ext cx="6858000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4500"/>
                <a:gridCol w="1714500"/>
                <a:gridCol w="1714500"/>
                <a:gridCol w="17145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sym typeface="Symbol" panose="05050102010706020507" pitchFamily="18" charset="2"/>
                        </a:rPr>
                        <a:t></a:t>
                      </a:r>
                      <a:endParaRPr lang="pt-BR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sym typeface="Symbol" panose="05050102010706020507" pitchFamily="18" charset="2"/>
                        </a:rPr>
                        <a:t></a:t>
                      </a:r>
                      <a:endParaRPr lang="pt-BR" sz="24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sym typeface="Symbol" panose="05050102010706020507" pitchFamily="18" charset="2"/>
                        </a:rPr>
                        <a:t></a:t>
                      </a:r>
                      <a:endParaRPr lang="pt-BR" sz="24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sym typeface="Symbol" panose="05050102010706020507" pitchFamily="18" charset="2"/>
                        </a:rPr>
                        <a:t></a:t>
                      </a:r>
                      <a:endParaRPr lang="pt-BR" sz="24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503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Movimento uniformemente variado (MUV)</a:t>
            </a:r>
          </a:p>
        </p:txBody>
      </p:sp>
      <p:sp>
        <p:nvSpPr>
          <p:cNvPr id="3" name="Retângulo 2"/>
          <p:cNvSpPr/>
          <p:nvPr/>
        </p:nvSpPr>
        <p:spPr>
          <a:xfrm>
            <a:off x="251999" y="1298395"/>
            <a:ext cx="8640000" cy="1401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Quando o 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movimento ocorre com aceleração escalar constante, e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diferente de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zero, ele é chamado de </a:t>
            </a: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uniformemente variado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isto é, a taxa de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variação da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velocidade escalar do corpo em função do tempo é sempre a mesma.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1" r="8425" b="9330"/>
          <a:stretch/>
        </p:blipFill>
        <p:spPr>
          <a:xfrm>
            <a:off x="4414898" y="2829822"/>
            <a:ext cx="4477101" cy="3380983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 rot="16200000">
            <a:off x="8499099" y="3108065"/>
            <a:ext cx="889987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ESOlex</a:t>
            </a:r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/</a:t>
            </a:r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Shutterstock</a:t>
            </a:r>
            <a:endParaRPr lang="pt-BR" sz="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5201" t="5546"/>
          <a:stretch/>
        </p:blipFill>
        <p:spPr>
          <a:xfrm>
            <a:off x="251999" y="2830405"/>
            <a:ext cx="4025562" cy="33804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 rot="16200000">
            <a:off x="-536942" y="3375002"/>
            <a:ext cx="144142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G. Evangelista/Opção Brasil Imagens</a:t>
            </a:r>
          </a:p>
        </p:txBody>
      </p:sp>
    </p:spTree>
    <p:extLst>
      <p:ext uri="{BB962C8B-B14F-4D97-AF65-F5344CB8AC3E}">
        <p14:creationId xmlns:p14="http://schemas.microsoft.com/office/powerpoint/2010/main" val="112364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Movimento uniformemente variado (MUV)</a:t>
            </a:r>
          </a:p>
        </p:txBody>
      </p:sp>
      <p:sp>
        <p:nvSpPr>
          <p:cNvPr id="3" name="Retângulo 2"/>
          <p:cNvSpPr/>
          <p:nvPr/>
        </p:nvSpPr>
        <p:spPr>
          <a:xfrm>
            <a:off x="251999" y="1298395"/>
            <a:ext cx="8640000" cy="1401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Quando o 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movimento ocorre com aceleração escalar constante, e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diferente de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zero, ele é chamado de </a:t>
            </a: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uniformemente variado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isto é, a taxa de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variação da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velocidade escalar do corpo em função do tempo é sempre a mesma.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236" y="2699997"/>
            <a:ext cx="153352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6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Movimento uniformemente variado (MUV)</a:t>
            </a:r>
          </a:p>
        </p:txBody>
      </p:sp>
      <p:sp>
        <p:nvSpPr>
          <p:cNvPr id="3" name="Retângulo 2"/>
          <p:cNvSpPr/>
          <p:nvPr/>
        </p:nvSpPr>
        <p:spPr>
          <a:xfrm>
            <a:off x="251999" y="1298395"/>
            <a:ext cx="8640000" cy="1401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Quando o 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movimento ocorre com aceleração escalar constante, e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diferente de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zero, ele é chamado de </a:t>
            </a: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uniformemente variado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isto é, a taxa de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variação da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velocidade escalar do corpo em função do tempo é sempre a mesma.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236" y="2699997"/>
            <a:ext cx="1533525" cy="847725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294120" y="3690393"/>
            <a:ext cx="16754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Acompanhe:</a:t>
            </a:r>
            <a:endParaRPr lang="pt-BR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1" name="Grupo 20"/>
          <p:cNvGrpSpPr/>
          <p:nvPr/>
        </p:nvGrpSpPr>
        <p:grpSpPr>
          <a:xfrm>
            <a:off x="304800" y="4118132"/>
            <a:ext cx="8502888" cy="1314617"/>
            <a:chOff x="304800" y="4072412"/>
            <a:chExt cx="8502888" cy="1314617"/>
          </a:xfrm>
        </p:grpSpPr>
        <p:grpSp>
          <p:nvGrpSpPr>
            <p:cNvPr id="17" name="Grupo 16"/>
            <p:cNvGrpSpPr/>
            <p:nvPr/>
          </p:nvGrpSpPr>
          <p:grpSpPr>
            <a:xfrm>
              <a:off x="304800" y="4072412"/>
              <a:ext cx="8502888" cy="1314617"/>
              <a:chOff x="304800" y="3798092"/>
              <a:chExt cx="8502888" cy="1314617"/>
            </a:xfrm>
          </p:grpSpPr>
          <p:pic>
            <p:nvPicPr>
              <p:cNvPr id="10" name="Imagem 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92" y="3798092"/>
                <a:ext cx="1969008" cy="1314617"/>
              </a:xfrm>
              <a:prstGeom prst="rect">
                <a:avLst/>
              </a:prstGeom>
            </p:spPr>
          </p:pic>
          <p:cxnSp>
            <p:nvCxnSpPr>
              <p:cNvPr id="13" name="Conector reto 12"/>
              <p:cNvCxnSpPr/>
              <p:nvPr/>
            </p:nvCxnSpPr>
            <p:spPr>
              <a:xfrm>
                <a:off x="304800" y="4632960"/>
                <a:ext cx="7812000" cy="0"/>
              </a:xfrm>
              <a:prstGeom prst="line">
                <a:avLst/>
              </a:prstGeom>
              <a:ln w="19050">
                <a:solidFill>
                  <a:srgbClr val="00AF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Seta para a direita 13"/>
              <p:cNvSpPr/>
              <p:nvPr/>
            </p:nvSpPr>
            <p:spPr>
              <a:xfrm>
                <a:off x="8181793" y="4275582"/>
                <a:ext cx="625895" cy="684276"/>
              </a:xfrm>
              <a:prstGeom prst="rightArrow">
                <a:avLst>
                  <a:gd name="adj1" fmla="val 50000"/>
                  <a:gd name="adj2" fmla="val 57305"/>
                </a:avLst>
              </a:prstGeom>
              <a:solidFill>
                <a:srgbClr val="00AFCC"/>
              </a:solidFill>
              <a:ln>
                <a:solidFill>
                  <a:srgbClr val="00A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" name="Mais 14"/>
              <p:cNvSpPr>
                <a:spLocks noChangeAspect="1"/>
              </p:cNvSpPr>
              <p:nvPr/>
            </p:nvSpPr>
            <p:spPr>
              <a:xfrm>
                <a:off x="8381448" y="4465320"/>
                <a:ext cx="324000" cy="324000"/>
              </a:xfrm>
              <a:prstGeom prst="mathPlus">
                <a:avLst/>
              </a:prstGeom>
              <a:solidFill>
                <a:schemeClr val="bg1"/>
              </a:solidFill>
              <a:ln>
                <a:solidFill>
                  <a:srgbClr val="00A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9" name="CaixaDeTexto 18"/>
            <p:cNvSpPr txBox="1"/>
            <p:nvPr/>
          </p:nvSpPr>
          <p:spPr>
            <a:xfrm>
              <a:off x="834815" y="4941198"/>
              <a:ext cx="8114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t</a:t>
              </a:r>
              <a:r>
                <a:rPr lang="pt-BR" sz="2000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0</a:t>
              </a:r>
              <a:r>
                <a:rPr lang="pt-B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 </a:t>
              </a:r>
              <a:r>
                <a:rPr lang="pt-B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sym typeface="Symbol" panose="05050102010706020507" pitchFamily="18" charset="2"/>
                </a:rPr>
                <a:t> 0</a:t>
              </a:r>
              <a:endPara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22" name="CaixaDeTexto 21"/>
          <p:cNvSpPr txBox="1"/>
          <p:nvPr/>
        </p:nvSpPr>
        <p:spPr>
          <a:xfrm>
            <a:off x="834815" y="4043878"/>
            <a:ext cx="82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v</a:t>
            </a:r>
            <a:r>
              <a:rPr lang="pt-BR" sz="20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0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 0</a:t>
            </a: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24" name="Retângulo 23"/>
          <p:cNvSpPr/>
          <p:nvPr/>
        </p:nvSpPr>
        <p:spPr>
          <a:xfrm rot="16200000">
            <a:off x="-391192" y="4632479"/>
            <a:ext cx="1199367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Hetman</a:t>
            </a:r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Bohdan</a:t>
            </a:r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/</a:t>
            </a:r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Shutterstock</a:t>
            </a:r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92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65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Movimento uniformemente variado (MUV)</a:t>
            </a:r>
          </a:p>
        </p:txBody>
      </p:sp>
      <p:sp>
        <p:nvSpPr>
          <p:cNvPr id="3" name="Retângulo 2"/>
          <p:cNvSpPr/>
          <p:nvPr/>
        </p:nvSpPr>
        <p:spPr>
          <a:xfrm>
            <a:off x="251999" y="1298395"/>
            <a:ext cx="8640000" cy="1401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Quando o 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movimento ocorre com aceleração escalar constante, e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diferente de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zero, ele é chamado de </a:t>
            </a: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uniformemente variado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isto é, a taxa de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variação da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velocidade escalar do corpo em função do tempo é sempre a mesma.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236" y="2699997"/>
            <a:ext cx="1533525" cy="847725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294120" y="3690393"/>
            <a:ext cx="16754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Acompanhe:</a:t>
            </a:r>
            <a:endParaRPr lang="pt-BR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1" name="Grupo 20"/>
          <p:cNvGrpSpPr/>
          <p:nvPr/>
        </p:nvGrpSpPr>
        <p:grpSpPr>
          <a:xfrm>
            <a:off x="304800" y="4118131"/>
            <a:ext cx="8502888" cy="1314618"/>
            <a:chOff x="304800" y="4072411"/>
            <a:chExt cx="8502888" cy="1314618"/>
          </a:xfrm>
        </p:grpSpPr>
        <p:grpSp>
          <p:nvGrpSpPr>
            <p:cNvPr id="17" name="Grupo 16"/>
            <p:cNvGrpSpPr/>
            <p:nvPr/>
          </p:nvGrpSpPr>
          <p:grpSpPr>
            <a:xfrm>
              <a:off x="304800" y="4072411"/>
              <a:ext cx="8502888" cy="1314618"/>
              <a:chOff x="304800" y="3798091"/>
              <a:chExt cx="8502888" cy="1314618"/>
            </a:xfrm>
          </p:grpSpPr>
          <p:pic>
            <p:nvPicPr>
              <p:cNvPr id="10" name="Imagem 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92" y="3798092"/>
                <a:ext cx="1969008" cy="1314617"/>
              </a:xfrm>
              <a:prstGeom prst="rect">
                <a:avLst/>
              </a:prstGeom>
            </p:spPr>
          </p:pic>
          <p:pic>
            <p:nvPicPr>
              <p:cNvPr id="11" name="Imagem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80175" y="3798091"/>
                <a:ext cx="1969008" cy="1314617"/>
              </a:xfrm>
              <a:prstGeom prst="rect">
                <a:avLst/>
              </a:prstGeom>
            </p:spPr>
          </p:pic>
          <p:cxnSp>
            <p:nvCxnSpPr>
              <p:cNvPr id="13" name="Conector reto 12"/>
              <p:cNvCxnSpPr/>
              <p:nvPr/>
            </p:nvCxnSpPr>
            <p:spPr>
              <a:xfrm>
                <a:off x="304800" y="4632960"/>
                <a:ext cx="7812000" cy="0"/>
              </a:xfrm>
              <a:prstGeom prst="line">
                <a:avLst/>
              </a:prstGeom>
              <a:ln w="19050">
                <a:solidFill>
                  <a:srgbClr val="00AF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Seta para a direita 13"/>
              <p:cNvSpPr/>
              <p:nvPr/>
            </p:nvSpPr>
            <p:spPr>
              <a:xfrm>
                <a:off x="8181793" y="4275582"/>
                <a:ext cx="625895" cy="684276"/>
              </a:xfrm>
              <a:prstGeom prst="rightArrow">
                <a:avLst>
                  <a:gd name="adj1" fmla="val 50000"/>
                  <a:gd name="adj2" fmla="val 57305"/>
                </a:avLst>
              </a:prstGeom>
              <a:solidFill>
                <a:srgbClr val="00AFCC"/>
              </a:solidFill>
              <a:ln>
                <a:solidFill>
                  <a:srgbClr val="00A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" name="Mais 14"/>
              <p:cNvSpPr>
                <a:spLocks noChangeAspect="1"/>
              </p:cNvSpPr>
              <p:nvPr/>
            </p:nvSpPr>
            <p:spPr>
              <a:xfrm>
                <a:off x="8381448" y="4465320"/>
                <a:ext cx="324000" cy="324000"/>
              </a:xfrm>
              <a:prstGeom prst="mathPlus">
                <a:avLst/>
              </a:prstGeom>
              <a:solidFill>
                <a:schemeClr val="bg1"/>
              </a:solidFill>
              <a:ln>
                <a:solidFill>
                  <a:srgbClr val="00A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9" name="CaixaDeTexto 18"/>
            <p:cNvSpPr txBox="1"/>
            <p:nvPr/>
          </p:nvSpPr>
          <p:spPr>
            <a:xfrm>
              <a:off x="834815" y="4941198"/>
              <a:ext cx="8114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t</a:t>
              </a:r>
              <a:r>
                <a:rPr lang="pt-BR" sz="2000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0</a:t>
              </a:r>
              <a:r>
                <a:rPr lang="pt-B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 </a:t>
              </a:r>
              <a:r>
                <a:rPr lang="pt-B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sym typeface="Symbol" panose="05050102010706020507" pitchFamily="18" charset="2"/>
                </a:rPr>
                <a:t> 0</a:t>
              </a:r>
              <a:endPara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6412655" y="4941198"/>
              <a:ext cx="9028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t</a:t>
              </a:r>
              <a:r>
                <a:rPr lang="pt-B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 </a:t>
              </a:r>
              <a:r>
                <a:rPr lang="pt-B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sym typeface="Symbol" panose="05050102010706020507" pitchFamily="18" charset="2"/>
                </a:rPr>
                <a:t> 3 s</a:t>
              </a:r>
              <a:endPara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22" name="CaixaDeTexto 21"/>
          <p:cNvSpPr txBox="1"/>
          <p:nvPr/>
        </p:nvSpPr>
        <p:spPr>
          <a:xfrm>
            <a:off x="834815" y="4043878"/>
            <a:ext cx="82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v</a:t>
            </a:r>
            <a:r>
              <a:rPr lang="pt-BR" sz="20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0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 0</a:t>
            </a: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6168815" y="4043878"/>
            <a:ext cx="1402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v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 30 m/s</a:t>
            </a: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24" name="Retângulo 23"/>
          <p:cNvSpPr/>
          <p:nvPr/>
        </p:nvSpPr>
        <p:spPr>
          <a:xfrm rot="16200000">
            <a:off x="-391192" y="4632479"/>
            <a:ext cx="1199367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Hetman</a:t>
            </a:r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Bohdan</a:t>
            </a:r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/</a:t>
            </a:r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Shutterstock</a:t>
            </a:r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50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Movimento uniformemente variado (MUV)</a:t>
            </a:r>
          </a:p>
        </p:txBody>
      </p:sp>
      <p:sp>
        <p:nvSpPr>
          <p:cNvPr id="3" name="Retângulo 2"/>
          <p:cNvSpPr/>
          <p:nvPr/>
        </p:nvSpPr>
        <p:spPr>
          <a:xfrm>
            <a:off x="251999" y="1298395"/>
            <a:ext cx="8640000" cy="1401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Quando o 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movimento ocorre com aceleração escalar constante, e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diferente de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zero, ele é chamado de </a:t>
            </a: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uniformemente variado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isto é, a taxa de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variação da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velocidade escalar do corpo em função do tempo é sempre a mesma.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236" y="2699997"/>
            <a:ext cx="1533525" cy="847725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294120" y="3690393"/>
            <a:ext cx="16754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Acompanhe:</a:t>
            </a:r>
            <a:endParaRPr lang="pt-BR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9124" y="5387028"/>
            <a:ext cx="3464243" cy="553739"/>
          </a:xfrm>
          <a:prstGeom prst="rect">
            <a:avLst/>
          </a:prstGeom>
        </p:spPr>
      </p:pic>
      <p:grpSp>
        <p:nvGrpSpPr>
          <p:cNvPr id="21" name="Grupo 20"/>
          <p:cNvGrpSpPr/>
          <p:nvPr/>
        </p:nvGrpSpPr>
        <p:grpSpPr>
          <a:xfrm>
            <a:off x="304800" y="4118131"/>
            <a:ext cx="8502888" cy="1314618"/>
            <a:chOff x="304800" y="4072411"/>
            <a:chExt cx="8502888" cy="1314618"/>
          </a:xfrm>
        </p:grpSpPr>
        <p:grpSp>
          <p:nvGrpSpPr>
            <p:cNvPr id="17" name="Grupo 16"/>
            <p:cNvGrpSpPr/>
            <p:nvPr/>
          </p:nvGrpSpPr>
          <p:grpSpPr>
            <a:xfrm>
              <a:off x="304800" y="4072411"/>
              <a:ext cx="8502888" cy="1314618"/>
              <a:chOff x="304800" y="3798091"/>
              <a:chExt cx="8502888" cy="1314618"/>
            </a:xfrm>
          </p:grpSpPr>
          <p:pic>
            <p:nvPicPr>
              <p:cNvPr id="10" name="Imagem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92" y="3798092"/>
                <a:ext cx="1969008" cy="1314617"/>
              </a:xfrm>
              <a:prstGeom prst="rect">
                <a:avLst/>
              </a:prstGeom>
            </p:spPr>
          </p:pic>
          <p:pic>
            <p:nvPicPr>
              <p:cNvPr id="11" name="Imagem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80175" y="3798091"/>
                <a:ext cx="1969008" cy="1314617"/>
              </a:xfrm>
              <a:prstGeom prst="rect">
                <a:avLst/>
              </a:prstGeom>
            </p:spPr>
          </p:pic>
          <p:cxnSp>
            <p:nvCxnSpPr>
              <p:cNvPr id="13" name="Conector reto 12"/>
              <p:cNvCxnSpPr/>
              <p:nvPr/>
            </p:nvCxnSpPr>
            <p:spPr>
              <a:xfrm>
                <a:off x="304800" y="4632960"/>
                <a:ext cx="7812000" cy="0"/>
              </a:xfrm>
              <a:prstGeom prst="line">
                <a:avLst/>
              </a:prstGeom>
              <a:ln w="19050">
                <a:solidFill>
                  <a:srgbClr val="00AF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Seta para a direita 13"/>
              <p:cNvSpPr/>
              <p:nvPr/>
            </p:nvSpPr>
            <p:spPr>
              <a:xfrm>
                <a:off x="8181793" y="4275582"/>
                <a:ext cx="625895" cy="684276"/>
              </a:xfrm>
              <a:prstGeom prst="rightArrow">
                <a:avLst>
                  <a:gd name="adj1" fmla="val 50000"/>
                  <a:gd name="adj2" fmla="val 57305"/>
                </a:avLst>
              </a:prstGeom>
              <a:solidFill>
                <a:srgbClr val="00AFCC"/>
              </a:solidFill>
              <a:ln>
                <a:solidFill>
                  <a:srgbClr val="00A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" name="Mais 14"/>
              <p:cNvSpPr>
                <a:spLocks noChangeAspect="1"/>
              </p:cNvSpPr>
              <p:nvPr/>
            </p:nvSpPr>
            <p:spPr>
              <a:xfrm>
                <a:off x="8381448" y="4465320"/>
                <a:ext cx="324000" cy="324000"/>
              </a:xfrm>
              <a:prstGeom prst="mathPlus">
                <a:avLst/>
              </a:prstGeom>
              <a:solidFill>
                <a:schemeClr val="bg1"/>
              </a:solidFill>
              <a:ln>
                <a:solidFill>
                  <a:srgbClr val="00A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9" name="CaixaDeTexto 18"/>
            <p:cNvSpPr txBox="1"/>
            <p:nvPr/>
          </p:nvSpPr>
          <p:spPr>
            <a:xfrm>
              <a:off x="834815" y="4941198"/>
              <a:ext cx="8114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t</a:t>
              </a:r>
              <a:r>
                <a:rPr lang="pt-BR" sz="2000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0</a:t>
              </a:r>
              <a:r>
                <a:rPr lang="pt-B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 </a:t>
              </a:r>
              <a:r>
                <a:rPr lang="pt-B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sym typeface="Symbol" panose="05050102010706020507" pitchFamily="18" charset="2"/>
                </a:rPr>
                <a:t> 0</a:t>
              </a:r>
              <a:endPara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6412655" y="4941198"/>
              <a:ext cx="9028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t</a:t>
              </a:r>
              <a:r>
                <a:rPr lang="pt-B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 </a:t>
              </a:r>
              <a:r>
                <a:rPr lang="pt-B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sym typeface="Symbol" panose="05050102010706020507" pitchFamily="18" charset="2"/>
                </a:rPr>
                <a:t> 3 s</a:t>
              </a:r>
              <a:endPara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22" name="CaixaDeTexto 21"/>
          <p:cNvSpPr txBox="1"/>
          <p:nvPr/>
        </p:nvSpPr>
        <p:spPr>
          <a:xfrm>
            <a:off x="834815" y="4043878"/>
            <a:ext cx="82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v</a:t>
            </a:r>
            <a:r>
              <a:rPr lang="pt-BR" sz="20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0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 0</a:t>
            </a: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6168815" y="4043878"/>
            <a:ext cx="1402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v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 30 m/s</a:t>
            </a: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24" name="Retângulo 23"/>
          <p:cNvSpPr/>
          <p:nvPr/>
        </p:nvSpPr>
        <p:spPr>
          <a:xfrm rot="16200000">
            <a:off x="-391192" y="4632479"/>
            <a:ext cx="1199367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Hetman</a:t>
            </a:r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Bohdan</a:t>
            </a:r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/</a:t>
            </a:r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Shutterstock</a:t>
            </a:r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42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Movimento uniformemente variado (MUV)</a:t>
            </a:r>
          </a:p>
        </p:txBody>
      </p:sp>
      <p:sp>
        <p:nvSpPr>
          <p:cNvPr id="3" name="Retângulo 2"/>
          <p:cNvSpPr/>
          <p:nvPr/>
        </p:nvSpPr>
        <p:spPr>
          <a:xfrm>
            <a:off x="251999" y="1637197"/>
            <a:ext cx="8640000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Acompanhe:</a:t>
            </a:r>
          </a:p>
          <a:p>
            <a:pPr algn="just">
              <a:lnSpc>
                <a:spcPts val="2600"/>
              </a:lnSpc>
            </a:pPr>
            <a:r>
              <a:rPr lang="pt-B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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0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 constante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477481" y="1121608"/>
            <a:ext cx="38956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Função horária da velocidade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697" y="2501248"/>
            <a:ext cx="7402845" cy="131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4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Movimento uniformemente variado (MUV)</a:t>
            </a:r>
          </a:p>
        </p:txBody>
      </p:sp>
      <p:sp>
        <p:nvSpPr>
          <p:cNvPr id="3" name="Retângulo 2"/>
          <p:cNvSpPr/>
          <p:nvPr/>
        </p:nvSpPr>
        <p:spPr>
          <a:xfrm>
            <a:off x="251999" y="1637197"/>
            <a:ext cx="8640000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Acompanhe:</a:t>
            </a:r>
          </a:p>
          <a:p>
            <a:pPr algn="just">
              <a:lnSpc>
                <a:spcPts val="2600"/>
              </a:lnSpc>
            </a:pPr>
            <a:r>
              <a:rPr lang="pt-B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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0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 constante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477481" y="1121608"/>
            <a:ext cx="38956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Função horária da velocidade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697" y="2501248"/>
            <a:ext cx="7402845" cy="1314236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3977204" y="3930542"/>
            <a:ext cx="1159113" cy="1010454"/>
            <a:chOff x="3092888" y="3999461"/>
            <a:chExt cx="1072370" cy="10104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CaixaDeTexto 4"/>
                <p:cNvSpPr txBox="1"/>
                <p:nvPr/>
              </p:nvSpPr>
              <p:spPr>
                <a:xfrm>
                  <a:off x="3092888" y="4096732"/>
                  <a:ext cx="963918" cy="72276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pt-BR" sz="25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pt-BR" sz="25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sz="25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pt-BR" sz="25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pt-BR" sz="25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num>
                          <m:den>
                            <m:r>
                              <a:rPr lang="pt-BR" sz="25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pt-BR" sz="25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</m:oMath>
                    </m:oMathPara>
                  </a14:m>
                  <a:endParaRPr lang="pt-BR" sz="2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" name="CaixaDeTexto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2888" y="4096732"/>
                  <a:ext cx="963918" cy="72276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CaixaDeTexto 25"/>
            <p:cNvSpPr txBox="1"/>
            <p:nvPr/>
          </p:nvSpPr>
          <p:spPr>
            <a:xfrm>
              <a:off x="3642358" y="3999461"/>
              <a:ext cx="522900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sz="25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</a:t>
              </a:r>
              <a:r>
                <a:rPr lang="pt-BR" sz="25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v</a:t>
              </a:r>
              <a:endParaRPr lang="pt-BR" sz="25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" name="CaixaDeTexto 26"/>
            <p:cNvSpPr txBox="1"/>
            <p:nvPr/>
          </p:nvSpPr>
          <p:spPr>
            <a:xfrm>
              <a:off x="3627118" y="4532861"/>
              <a:ext cx="487634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sz="25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</a:t>
              </a:r>
              <a:r>
                <a:rPr lang="pt-BR" sz="25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t</a:t>
              </a:r>
              <a:endParaRPr lang="pt-BR" sz="25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932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Movimento uniformemente variado (MUV)</a:t>
            </a:r>
          </a:p>
        </p:txBody>
      </p:sp>
      <p:sp>
        <p:nvSpPr>
          <p:cNvPr id="3" name="Retângulo 2"/>
          <p:cNvSpPr/>
          <p:nvPr/>
        </p:nvSpPr>
        <p:spPr>
          <a:xfrm>
            <a:off x="251999" y="1637197"/>
            <a:ext cx="8640000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Acompanhe:</a:t>
            </a:r>
          </a:p>
          <a:p>
            <a:pPr algn="just">
              <a:lnSpc>
                <a:spcPts val="2600"/>
              </a:lnSpc>
            </a:pPr>
            <a:r>
              <a:rPr lang="pt-B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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0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 constante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477481" y="1121608"/>
            <a:ext cx="38956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Função horária da velocidade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697" y="2501248"/>
            <a:ext cx="7402845" cy="1314236"/>
          </a:xfrm>
          <a:prstGeom prst="rect">
            <a:avLst/>
          </a:prstGeom>
        </p:spPr>
      </p:pic>
      <p:grpSp>
        <p:nvGrpSpPr>
          <p:cNvPr id="35" name="Grupo 34"/>
          <p:cNvGrpSpPr/>
          <p:nvPr/>
        </p:nvGrpSpPr>
        <p:grpSpPr>
          <a:xfrm>
            <a:off x="2424058" y="3930542"/>
            <a:ext cx="4361579" cy="1490928"/>
            <a:chOff x="2424058" y="3930542"/>
            <a:chExt cx="4361579" cy="1490928"/>
          </a:xfrm>
        </p:grpSpPr>
        <p:grpSp>
          <p:nvGrpSpPr>
            <p:cNvPr id="7" name="Grupo 6"/>
            <p:cNvGrpSpPr/>
            <p:nvPr/>
          </p:nvGrpSpPr>
          <p:grpSpPr>
            <a:xfrm>
              <a:off x="3977204" y="3930542"/>
              <a:ext cx="1159113" cy="1010454"/>
              <a:chOff x="3092888" y="3999461"/>
              <a:chExt cx="1072370" cy="101045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CaixaDeTexto 4"/>
                  <p:cNvSpPr txBox="1"/>
                  <p:nvPr/>
                </p:nvSpPr>
                <p:spPr>
                  <a:xfrm>
                    <a:off x="3092888" y="4096732"/>
                    <a:ext cx="963918" cy="72276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pt-BR" sz="25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a</m:t>
                          </m:r>
                          <m:r>
                            <a:rPr lang="pt-BR" sz="25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pt-BR" sz="25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pt-BR" sz="25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pt-BR" sz="25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pt-BR" sz="25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pt-BR" sz="25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oMath>
                      </m:oMathPara>
                    </a14:m>
                    <a:endParaRPr lang="pt-BR" sz="25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" name="CaixaDeTexto 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92888" y="4096732"/>
                    <a:ext cx="963918" cy="722762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6" name="CaixaDeTexto 25"/>
              <p:cNvSpPr txBox="1"/>
              <p:nvPr/>
            </p:nvSpPr>
            <p:spPr>
              <a:xfrm>
                <a:off x="3642358" y="3999461"/>
                <a:ext cx="522900" cy="4770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pt-BR" sz="25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Symbol" panose="05050102010706020507" pitchFamily="18" charset="2"/>
                  </a:rPr>
                  <a:t></a:t>
                </a:r>
                <a:r>
                  <a:rPr lang="pt-BR" sz="2500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Symbol" panose="05050102010706020507" pitchFamily="18" charset="2"/>
                  </a:rPr>
                  <a:t>v</a:t>
                </a:r>
                <a:endParaRPr lang="pt-BR" sz="2500" i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7" name="CaixaDeTexto 26"/>
              <p:cNvSpPr txBox="1"/>
              <p:nvPr/>
            </p:nvSpPr>
            <p:spPr>
              <a:xfrm>
                <a:off x="3627118" y="4532861"/>
                <a:ext cx="487634" cy="4770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pt-BR" sz="25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Symbol" panose="05050102010706020507" pitchFamily="18" charset="2"/>
                  </a:rPr>
                  <a:t></a:t>
                </a:r>
                <a:r>
                  <a:rPr lang="pt-BR" sz="2500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Symbol" panose="05050102010706020507" pitchFamily="18" charset="2"/>
                  </a:rPr>
                  <a:t>t</a:t>
                </a:r>
                <a:endParaRPr lang="pt-BR" sz="2500" i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12" name="Grupo 11"/>
            <p:cNvGrpSpPr/>
            <p:nvPr/>
          </p:nvGrpSpPr>
          <p:grpSpPr>
            <a:xfrm>
              <a:off x="2424058" y="4940996"/>
              <a:ext cx="4361579" cy="480474"/>
              <a:chOff x="2770591" y="5260117"/>
              <a:chExt cx="4361579" cy="48047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CaixaDeTexto 28"/>
                  <p:cNvSpPr txBox="1"/>
                  <p:nvPr/>
                </p:nvSpPr>
                <p:spPr>
                  <a:xfrm>
                    <a:off x="2770591" y="5263537"/>
                    <a:ext cx="4361579" cy="47705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pt-BR" sz="25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sym typeface="Symbol" panose="05050102010706020507" pitchFamily="18" charset="2"/>
                      </a:rPr>
                      <a:t></a:t>
                    </a:r>
                    <a:r>
                      <a:rPr lang="pt-BR" sz="2500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sym typeface="Symbol" panose="05050102010706020507" pitchFamily="18" charset="2"/>
                      </a:rPr>
                      <a:t>v </a:t>
                    </a:r>
                    <a:r>
                      <a:rPr lang="pt-BR" sz="25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sym typeface="Symbol" panose="05050102010706020507" pitchFamily="18" charset="2"/>
                      </a:rPr>
                      <a:t> </a:t>
                    </a:r>
                    <a14:m>
                      <m:oMath xmlns:m="http://schemas.openxmlformats.org/officeDocument/2006/math">
                        <m:r>
                          <m:rPr>
                            <m:nor/>
                          </m:rPr>
                          <a:rPr lang="pt-BR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pt-BR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pt-BR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pt-BR" sz="2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sym typeface="Symbol" panose="05050102010706020507" pitchFamily="18" charset="2"/>
                      </a:rPr>
                      <a:t></a:t>
                    </a:r>
                    <a:r>
                      <a:rPr lang="pt-BR" sz="2500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sym typeface="Symbol" panose="05050102010706020507" pitchFamily="18" charset="2"/>
                      </a:rPr>
                      <a:t>t </a:t>
                    </a:r>
                    <a:r>
                      <a:rPr lang="pt-BR" sz="25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sym typeface="Symbol" panose="05050102010706020507" pitchFamily="18" charset="2"/>
                      </a:rPr>
                      <a:t> </a:t>
                    </a:r>
                    <a:r>
                      <a:rPr lang="pt-BR" sz="2500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sym typeface="Symbol" panose="05050102010706020507" pitchFamily="18" charset="2"/>
                      </a:rPr>
                      <a:t>v</a:t>
                    </a:r>
                    <a:r>
                      <a:rPr lang="pt-BR" sz="25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sym typeface="Symbol" panose="05050102010706020507" pitchFamily="18" charset="2"/>
                      </a:rPr>
                      <a:t>  </a:t>
                    </a:r>
                    <a:r>
                      <a:rPr lang="pt-BR" sz="2500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sym typeface="Symbol" panose="05050102010706020507" pitchFamily="18" charset="2"/>
                      </a:rPr>
                      <a:t>v</a:t>
                    </a:r>
                    <a:r>
                      <a:rPr lang="pt-BR" sz="2500" baseline="-250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sym typeface="Symbol" panose="05050102010706020507" pitchFamily="18" charset="2"/>
                      </a:rPr>
                      <a:t>0</a:t>
                    </a:r>
                    <a:r>
                      <a:rPr lang="pt-BR" sz="25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sym typeface="Symbol" panose="05050102010706020507" pitchFamily="18" charset="2"/>
                      </a:rPr>
                      <a:t>        (</a:t>
                    </a:r>
                    <a:r>
                      <a:rPr lang="pt-BR" sz="2500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sym typeface="Symbol" panose="05050102010706020507" pitchFamily="18" charset="2"/>
                      </a:rPr>
                      <a:t>t</a:t>
                    </a:r>
                    <a:r>
                      <a:rPr lang="pt-BR" sz="25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sym typeface="Symbol" panose="05050102010706020507" pitchFamily="18" charset="2"/>
                      </a:rPr>
                      <a:t>  </a:t>
                    </a:r>
                    <a:r>
                      <a:rPr lang="pt-BR" sz="2500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sym typeface="Symbol" panose="05050102010706020507" pitchFamily="18" charset="2"/>
                      </a:rPr>
                      <a:t>t</a:t>
                    </a:r>
                    <a:r>
                      <a:rPr lang="pt-BR" sz="2500" baseline="-250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sym typeface="Symbol" panose="05050102010706020507" pitchFamily="18" charset="2"/>
                      </a:rPr>
                      <a:t>0</a:t>
                    </a:r>
                    <a:r>
                      <a:rPr lang="pt-BR" sz="25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sym typeface="Symbol" panose="05050102010706020507" pitchFamily="18" charset="2"/>
                      </a:rPr>
                      <a:t>)</a:t>
                    </a:r>
                    <a:endParaRPr lang="pt-BR" sz="25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" name="CaixaDeTexto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70591" y="5263537"/>
                    <a:ext cx="4361579" cy="477054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l="-2378" t="-12821" r="-140" b="-30769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Retângulo 7"/>
                  <p:cNvSpPr/>
                  <p:nvPr/>
                </p:nvSpPr>
                <p:spPr>
                  <a:xfrm>
                    <a:off x="5557908" y="5260117"/>
                    <a:ext cx="613373" cy="4770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pt-BR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a</m:t>
                          </m:r>
                          <m:r>
                            <a:rPr lang="pt-BR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pt-BR" sz="24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8" name="Retângulo 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57908" y="5260117"/>
                    <a:ext cx="613373" cy="477054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84793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Movimento uniformemente variado (MUV)</a:t>
            </a:r>
          </a:p>
        </p:txBody>
      </p:sp>
      <p:sp>
        <p:nvSpPr>
          <p:cNvPr id="3" name="Retângulo 2"/>
          <p:cNvSpPr/>
          <p:nvPr/>
        </p:nvSpPr>
        <p:spPr>
          <a:xfrm>
            <a:off x="251999" y="1637197"/>
            <a:ext cx="8640000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Acompanhe:</a:t>
            </a:r>
          </a:p>
          <a:p>
            <a:pPr algn="just">
              <a:lnSpc>
                <a:spcPts val="2600"/>
              </a:lnSpc>
            </a:pPr>
            <a:r>
              <a:rPr lang="pt-B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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0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 constante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477481" y="1121608"/>
            <a:ext cx="38956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Função horária da velocidade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697" y="2501248"/>
            <a:ext cx="7402845" cy="1314236"/>
          </a:xfrm>
          <a:prstGeom prst="rect">
            <a:avLst/>
          </a:prstGeom>
        </p:spPr>
      </p:pic>
      <p:grpSp>
        <p:nvGrpSpPr>
          <p:cNvPr id="38" name="Grupo 37"/>
          <p:cNvGrpSpPr/>
          <p:nvPr/>
        </p:nvGrpSpPr>
        <p:grpSpPr>
          <a:xfrm>
            <a:off x="2424058" y="3930542"/>
            <a:ext cx="4361579" cy="2132540"/>
            <a:chOff x="2424058" y="3930542"/>
            <a:chExt cx="4361579" cy="2132540"/>
          </a:xfrm>
        </p:grpSpPr>
        <p:sp>
          <p:nvSpPr>
            <p:cNvPr id="36" name="Retângulo 35"/>
            <p:cNvSpPr/>
            <p:nvPr/>
          </p:nvSpPr>
          <p:spPr>
            <a:xfrm>
              <a:off x="4674898" y="5597848"/>
              <a:ext cx="1728000" cy="465234"/>
            </a:xfrm>
            <a:prstGeom prst="rect">
              <a:avLst/>
            </a:prstGeom>
            <a:solidFill>
              <a:srgbClr val="FDE84A"/>
            </a:solidFill>
            <a:ln>
              <a:solidFill>
                <a:srgbClr val="FDE8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35" name="Grupo 34"/>
            <p:cNvGrpSpPr/>
            <p:nvPr/>
          </p:nvGrpSpPr>
          <p:grpSpPr>
            <a:xfrm>
              <a:off x="2424058" y="3930542"/>
              <a:ext cx="4361579" cy="2131702"/>
              <a:chOff x="2424058" y="3930542"/>
              <a:chExt cx="4361579" cy="2131702"/>
            </a:xfrm>
          </p:grpSpPr>
          <p:grpSp>
            <p:nvGrpSpPr>
              <p:cNvPr id="7" name="Grupo 6"/>
              <p:cNvGrpSpPr/>
              <p:nvPr/>
            </p:nvGrpSpPr>
            <p:grpSpPr>
              <a:xfrm>
                <a:off x="3977204" y="3930542"/>
                <a:ext cx="1159113" cy="1010454"/>
                <a:chOff x="3092888" y="3999461"/>
                <a:chExt cx="1072370" cy="1010454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" name="CaixaDeTexto 4"/>
                    <p:cNvSpPr txBox="1"/>
                    <p:nvPr/>
                  </p:nvSpPr>
                  <p:spPr>
                    <a:xfrm>
                      <a:off x="3092888" y="4096732"/>
                      <a:ext cx="963918" cy="72276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nor/>
                              </m:rPr>
                              <a:rPr lang="pt-BR" sz="25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a</m:t>
                            </m:r>
                            <m:r>
                              <a:rPr lang="pt-BR" sz="25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pt-BR" sz="25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pt-BR" sz="25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pt-BR" sz="25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num>
                              <m:den>
                                <m:r>
                                  <a:rPr lang="pt-BR" sz="25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pt-BR" sz="25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den>
                            </m:f>
                          </m:oMath>
                        </m:oMathPara>
                      </a14:m>
                      <a:endParaRPr lang="pt-BR" sz="2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" name="CaixaDeTexto 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092888" y="4096732"/>
                      <a:ext cx="963918" cy="722762"/>
                    </a:xfrm>
                    <a:prstGeom prst="rect">
                      <a:avLst/>
                    </a:prstGeom>
                    <a:blipFill rotWithShape="0"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pt-B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6" name="CaixaDeTexto 25"/>
                <p:cNvSpPr txBox="1"/>
                <p:nvPr/>
              </p:nvSpPr>
              <p:spPr>
                <a:xfrm>
                  <a:off x="3642358" y="3999461"/>
                  <a:ext cx="522900" cy="4770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25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sym typeface="Symbol" panose="05050102010706020507" pitchFamily="18" charset="2"/>
                    </a:rPr>
                    <a:t></a:t>
                  </a:r>
                  <a:r>
                    <a:rPr lang="pt-BR" sz="2500" i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sym typeface="Symbol" panose="05050102010706020507" pitchFamily="18" charset="2"/>
                    </a:rPr>
                    <a:t>v</a:t>
                  </a:r>
                  <a:endParaRPr lang="pt-BR" sz="25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27" name="CaixaDeTexto 26"/>
                <p:cNvSpPr txBox="1"/>
                <p:nvPr/>
              </p:nvSpPr>
              <p:spPr>
                <a:xfrm>
                  <a:off x="3627118" y="4532861"/>
                  <a:ext cx="487634" cy="4770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25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sym typeface="Symbol" panose="05050102010706020507" pitchFamily="18" charset="2"/>
                    </a:rPr>
                    <a:t></a:t>
                  </a:r>
                  <a:r>
                    <a:rPr lang="pt-BR" sz="2500" i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sym typeface="Symbol" panose="05050102010706020507" pitchFamily="18" charset="2"/>
                    </a:rPr>
                    <a:t>t</a:t>
                  </a:r>
                  <a:endParaRPr lang="pt-BR" sz="25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12" name="Grupo 11"/>
              <p:cNvGrpSpPr/>
              <p:nvPr/>
            </p:nvGrpSpPr>
            <p:grpSpPr>
              <a:xfrm>
                <a:off x="2424058" y="4940996"/>
                <a:ext cx="4361579" cy="480474"/>
                <a:chOff x="2770591" y="5260117"/>
                <a:chExt cx="4361579" cy="480474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" name="CaixaDeTexto 28"/>
                    <p:cNvSpPr txBox="1"/>
                    <p:nvPr/>
                  </p:nvSpPr>
                  <p:spPr>
                    <a:xfrm>
                      <a:off x="2770591" y="5263537"/>
                      <a:ext cx="4361579" cy="47705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pt-BR" sz="25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pt-BR" sz="250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sym typeface="Symbol" panose="05050102010706020507" pitchFamily="18" charset="2"/>
                        </a:rPr>
                        <a:t>v </a:t>
                      </a:r>
                      <a:r>
                        <a:rPr lang="pt-BR" sz="25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sym typeface="Symbol" panose="05050102010706020507" pitchFamily="18" charset="2"/>
                        </a:rPr>
                        <a:t> </a:t>
                      </a:r>
                      <a14:m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pt-BR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a</m:t>
                          </m:r>
                          <m:r>
                            <a:rPr lang="pt-BR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pt-BR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oMath>
                      </a14:m>
                      <a:r>
                        <a:rPr lang="pt-BR" sz="2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pt-BR" sz="250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sym typeface="Symbol" panose="05050102010706020507" pitchFamily="18" charset="2"/>
                        </a:rPr>
                        <a:t>t </a:t>
                      </a:r>
                      <a:r>
                        <a:rPr lang="pt-BR" sz="25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sym typeface="Symbol" panose="05050102010706020507" pitchFamily="18" charset="2"/>
                        </a:rPr>
                        <a:t> </a:t>
                      </a:r>
                      <a:r>
                        <a:rPr lang="pt-BR" sz="250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sym typeface="Symbol" panose="05050102010706020507" pitchFamily="18" charset="2"/>
                        </a:rPr>
                        <a:t>v</a:t>
                      </a:r>
                      <a:r>
                        <a:rPr lang="pt-BR" sz="25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sym typeface="Symbol" panose="05050102010706020507" pitchFamily="18" charset="2"/>
                        </a:rPr>
                        <a:t>  </a:t>
                      </a:r>
                      <a:r>
                        <a:rPr lang="pt-BR" sz="250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sym typeface="Symbol" panose="05050102010706020507" pitchFamily="18" charset="2"/>
                        </a:rPr>
                        <a:t>v</a:t>
                      </a:r>
                      <a:r>
                        <a:rPr lang="pt-BR" sz="2500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sym typeface="Symbol" panose="05050102010706020507" pitchFamily="18" charset="2"/>
                        </a:rPr>
                        <a:t>0</a:t>
                      </a:r>
                      <a:r>
                        <a:rPr lang="pt-BR" sz="25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sym typeface="Symbol" panose="05050102010706020507" pitchFamily="18" charset="2"/>
                        </a:rPr>
                        <a:t>        (</a:t>
                      </a:r>
                      <a:r>
                        <a:rPr lang="pt-BR" sz="250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sym typeface="Symbol" panose="05050102010706020507" pitchFamily="18" charset="2"/>
                        </a:rPr>
                        <a:t>t</a:t>
                      </a:r>
                      <a:r>
                        <a:rPr lang="pt-BR" sz="25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sym typeface="Symbol" panose="05050102010706020507" pitchFamily="18" charset="2"/>
                        </a:rPr>
                        <a:t>  </a:t>
                      </a:r>
                      <a:r>
                        <a:rPr lang="pt-BR" sz="250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sym typeface="Symbol" panose="05050102010706020507" pitchFamily="18" charset="2"/>
                        </a:rPr>
                        <a:t>t</a:t>
                      </a:r>
                      <a:r>
                        <a:rPr lang="pt-BR" sz="2500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sym typeface="Symbol" panose="05050102010706020507" pitchFamily="18" charset="2"/>
                        </a:rPr>
                        <a:t>0</a:t>
                      </a:r>
                      <a:r>
                        <a:rPr lang="pt-BR" sz="25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sym typeface="Symbol" panose="05050102010706020507" pitchFamily="18" charset="2"/>
                        </a:rPr>
                        <a:t>)</a:t>
                      </a:r>
                      <a:endParaRPr lang="pt-BR" sz="2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9" name="CaixaDeTexto 2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770591" y="5263537"/>
                      <a:ext cx="4361579" cy="477054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 l="-2378" t="-12821" r="-140" b="-3076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pt-B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" name="Retângulo 7"/>
                    <p:cNvSpPr/>
                    <p:nvPr/>
                  </p:nvSpPr>
                  <p:spPr>
                    <a:xfrm>
                      <a:off x="5557908" y="5260117"/>
                      <a:ext cx="613373" cy="4770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nor/>
                              </m:rPr>
                              <a:rPr lang="pt-BR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a</m:t>
                            </m:r>
                            <m:r>
                              <a:rPr lang="pt-BR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</m:oMath>
                        </m:oMathPara>
                      </a14:m>
                      <a:endParaRPr lang="pt-BR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8" name="Retângulo 7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557908" y="5260117"/>
                      <a:ext cx="613373" cy="477054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pt-B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30" name="Grupo 29"/>
              <p:cNvGrpSpPr/>
              <p:nvPr/>
            </p:nvGrpSpPr>
            <p:grpSpPr>
              <a:xfrm>
                <a:off x="2530737" y="5573370"/>
                <a:ext cx="3919663" cy="488874"/>
                <a:chOff x="2877271" y="5263537"/>
                <a:chExt cx="3919663" cy="488874"/>
              </a:xfrm>
            </p:grpSpPr>
            <p:sp>
              <p:nvSpPr>
                <p:cNvPr id="31" name="CaixaDeTexto 30"/>
                <p:cNvSpPr txBox="1"/>
                <p:nvPr/>
              </p:nvSpPr>
              <p:spPr>
                <a:xfrm>
                  <a:off x="2877271" y="5263537"/>
                  <a:ext cx="3919663" cy="4770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2500" i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sym typeface="Symbol" panose="05050102010706020507" pitchFamily="18" charset="2"/>
                    </a:rPr>
                    <a:t>v</a:t>
                  </a:r>
                  <a:r>
                    <a:rPr lang="pt-BR" sz="25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sym typeface="Symbol" panose="05050102010706020507" pitchFamily="18" charset="2"/>
                    </a:rPr>
                    <a:t>  </a:t>
                  </a:r>
                  <a:r>
                    <a:rPr lang="pt-BR" sz="2500" i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sym typeface="Symbol" panose="05050102010706020507" pitchFamily="18" charset="2"/>
                    </a:rPr>
                    <a:t>v</a:t>
                  </a:r>
                  <a:r>
                    <a:rPr lang="pt-BR" sz="2500" baseline="-250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sym typeface="Symbol" panose="05050102010706020507" pitchFamily="18" charset="2"/>
                    </a:rPr>
                    <a:t>0</a:t>
                  </a:r>
                  <a:r>
                    <a:rPr lang="pt-BR" sz="25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sym typeface="Symbol" panose="05050102010706020507" pitchFamily="18" charset="2"/>
                    </a:rPr>
                    <a:t>  </a:t>
                  </a:r>
                  <a:r>
                    <a:rPr lang="pt-BR" sz="2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   </a:t>
                  </a:r>
                  <a:r>
                    <a:rPr lang="pt-BR" sz="25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sym typeface="Symbol" panose="05050102010706020507" pitchFamily="18" charset="2"/>
                    </a:rPr>
                    <a:t>  </a:t>
                  </a:r>
                  <a:r>
                    <a:rPr lang="pt-BR" sz="2500" i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sym typeface="Symbol" panose="05050102010706020507" pitchFamily="18" charset="2"/>
                    </a:rPr>
                    <a:t>t </a:t>
                  </a:r>
                  <a:r>
                    <a:rPr lang="pt-BR" sz="25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sym typeface="Symbol" panose="05050102010706020507" pitchFamily="18" charset="2"/>
                    </a:rPr>
                    <a:t>  </a:t>
                  </a:r>
                  <a:r>
                    <a:rPr lang="pt-BR" sz="2500" i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sym typeface="Symbol" panose="05050102010706020507" pitchFamily="18" charset="2"/>
                    </a:rPr>
                    <a:t>v</a:t>
                  </a:r>
                  <a:r>
                    <a:rPr lang="pt-BR" sz="25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sym typeface="Symbol" panose="05050102010706020507" pitchFamily="18" charset="2"/>
                    </a:rPr>
                    <a:t>  </a:t>
                  </a:r>
                  <a:r>
                    <a:rPr lang="pt-BR" sz="2500" i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sym typeface="Symbol" panose="05050102010706020507" pitchFamily="18" charset="2"/>
                    </a:rPr>
                    <a:t>v</a:t>
                  </a:r>
                  <a:r>
                    <a:rPr lang="pt-BR" sz="2500" baseline="-250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sym typeface="Symbol" panose="05050102010706020507" pitchFamily="18" charset="2"/>
                    </a:rPr>
                    <a:t>0</a:t>
                  </a:r>
                  <a:r>
                    <a:rPr lang="pt-BR" sz="25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sym typeface="Symbol" panose="05050102010706020507" pitchFamily="18" charset="2"/>
                    </a:rPr>
                    <a:t>        </a:t>
                  </a:r>
                  <a:r>
                    <a:rPr lang="pt-BR" sz="2500" i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sym typeface="Symbol" panose="05050102010706020507" pitchFamily="18" charset="2"/>
                    </a:rPr>
                    <a:t>t</a:t>
                  </a:r>
                  <a:endParaRPr lang="pt-BR" sz="25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" name="Retângulo 31"/>
                    <p:cNvSpPr/>
                    <p:nvPr/>
                  </p:nvSpPr>
                  <p:spPr>
                    <a:xfrm>
                      <a:off x="3866268" y="5275357"/>
                      <a:ext cx="613373" cy="4770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nor/>
                              </m:rPr>
                              <a:rPr lang="pt-BR" sz="25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a</m:t>
                            </m:r>
                            <m:r>
                              <a:rPr lang="pt-BR" sz="25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</m:oMath>
                        </m:oMathPara>
                      </a14:m>
                      <a:endParaRPr lang="pt-BR" sz="2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2" name="Retângulo 31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866268" y="5275357"/>
                      <a:ext cx="613373" cy="477054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pt-B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Retângulo 32"/>
                  <p:cNvSpPr/>
                  <p:nvPr/>
                </p:nvSpPr>
                <p:spPr>
                  <a:xfrm>
                    <a:off x="5714294" y="5585190"/>
                    <a:ext cx="595741" cy="4770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m:rPr>
                            <m:nor/>
                          </m:rPr>
                          <a:rPr lang="pt-BR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pt-BR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a14:m>
                    <a:r>
                      <a:rPr lang="pt-BR" sz="2500" dirty="0" smtClean="0"/>
                      <a:t> </a:t>
                    </a:r>
                    <a:endParaRPr lang="pt-BR" sz="2500" dirty="0"/>
                  </a:p>
                </p:txBody>
              </p:sp>
            </mc:Choice>
            <mc:Fallback xmlns="">
              <p:sp>
                <p:nvSpPr>
                  <p:cNvPr id="33" name="Retângulo 3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14294" y="5585190"/>
                    <a:ext cx="595741" cy="477054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57285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Movimento uniformemente variado (MUV)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477481" y="1121608"/>
            <a:ext cx="371249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Propriedade do </a:t>
            </a:r>
            <a:r>
              <a:rPr lang="pt-BR" sz="2200" dirty="0" smtClean="0">
                <a:solidFill>
                  <a:srgbClr val="C3005E"/>
                </a:solidFill>
                <a:latin typeface="Trebuchet MS" panose="020B0603020202020204" pitchFamily="34" charset="0"/>
              </a:rPr>
              <a:t>gráfico </a:t>
            </a:r>
            <a:r>
              <a:rPr lang="pt-BR" sz="2200" i="1" dirty="0">
                <a:solidFill>
                  <a:srgbClr val="C3005E"/>
                </a:solidFill>
                <a:latin typeface="Trebuchet MS" panose="020B0603020202020204" pitchFamily="34" charset="0"/>
              </a:rPr>
              <a:t>v</a:t>
            </a:r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 × </a:t>
            </a:r>
            <a:r>
              <a:rPr lang="pt-BR" sz="2200" i="1" dirty="0">
                <a:solidFill>
                  <a:srgbClr val="C3005E"/>
                </a:solidFill>
                <a:latin typeface="Trebuchet MS" panose="020B0603020202020204" pitchFamily="34" charset="0"/>
              </a:rPr>
              <a:t>t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986" y="1790912"/>
            <a:ext cx="4772025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Movimento uniformemente variado (MUV)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477481" y="1121608"/>
            <a:ext cx="340029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Função horária do espaço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51999" y="2611501"/>
            <a:ext cx="8639999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lnSpc>
                <a:spcPts val="3200"/>
              </a:lnSpc>
              <a:buClr>
                <a:srgbClr val="C3005E"/>
              </a:buClr>
              <a:buFont typeface="Arial" panose="020B0604020202020204" pitchFamily="34" charset="0"/>
              <a:buChar char="•"/>
            </a:pPr>
            <a:r>
              <a:rPr lang="pt-BR" sz="1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</a:t>
            </a:r>
            <a:r>
              <a:rPr lang="pt-BR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é o espaço no instante </a:t>
            </a:r>
            <a:r>
              <a:rPr lang="pt-BR" sz="1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</a:t>
            </a:r>
            <a:r>
              <a:rPr lang="pt-BR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;</a:t>
            </a:r>
          </a:p>
          <a:p>
            <a:pPr marL="182563" indent="-182563">
              <a:lnSpc>
                <a:spcPts val="3200"/>
              </a:lnSpc>
              <a:buClr>
                <a:srgbClr val="C3005E"/>
              </a:buClr>
              <a:buFont typeface="Arial" panose="020B0604020202020204" pitchFamily="34" charset="0"/>
              <a:buChar char="•"/>
            </a:pPr>
            <a:r>
              <a:rPr lang="pt-BR" sz="19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</a:t>
            </a:r>
            <a:r>
              <a:rPr lang="pt-BR" sz="19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0</a:t>
            </a:r>
            <a:r>
              <a:rPr lang="pt-BR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é o espaço inicial, ou seja, a posição do móvel no instante </a:t>
            </a:r>
            <a:r>
              <a:rPr lang="pt-BR" sz="19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</a:t>
            </a:r>
            <a:r>
              <a:rPr lang="pt-BR" sz="19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0</a:t>
            </a:r>
            <a:r>
              <a:rPr lang="pt-BR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</a:t>
            </a:r>
            <a:r>
              <a:rPr lang="pt-BR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0;</a:t>
            </a:r>
          </a:p>
          <a:p>
            <a:pPr marL="182563" indent="-182563">
              <a:lnSpc>
                <a:spcPts val="3200"/>
              </a:lnSpc>
              <a:buClr>
                <a:srgbClr val="C3005E"/>
              </a:buClr>
              <a:buFont typeface="Arial" panose="020B0604020202020204" pitchFamily="34" charset="0"/>
              <a:buChar char="•"/>
            </a:pPr>
            <a:r>
              <a:rPr lang="pt-BR" sz="19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v</a:t>
            </a:r>
            <a:r>
              <a:rPr lang="pt-BR" sz="19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0</a:t>
            </a:r>
            <a:r>
              <a:rPr lang="pt-BR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é a velocidade inicial, ou seja, o valor da velocidade no instante </a:t>
            </a:r>
            <a:r>
              <a:rPr lang="pt-BR" sz="19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</a:t>
            </a:r>
            <a:r>
              <a:rPr lang="pt-BR" sz="19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0</a:t>
            </a:r>
            <a:r>
              <a:rPr lang="pt-BR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</a:t>
            </a:r>
            <a:r>
              <a:rPr lang="pt-BR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0;</a:t>
            </a:r>
          </a:p>
          <a:p>
            <a:pPr marL="182563" indent="-182563">
              <a:lnSpc>
                <a:spcPts val="3200"/>
              </a:lnSpc>
              <a:buClr>
                <a:srgbClr val="C3005E"/>
              </a:buClr>
              <a:buFont typeface="Arial" panose="020B0604020202020204" pitchFamily="34" charset="0"/>
              <a:buChar char="•"/>
            </a:pPr>
            <a:r>
              <a:rPr lang="pt-BR" sz="1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é a aceleração escalar do movimento.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785" y="1624798"/>
            <a:ext cx="2638425" cy="914400"/>
          </a:xfrm>
          <a:prstGeom prst="rect">
            <a:avLst/>
          </a:prstGeom>
          <a:ln>
            <a:solidFill>
              <a:srgbClr val="C3005E"/>
            </a:solidFill>
          </a:ln>
        </p:spPr>
      </p:pic>
    </p:spTree>
    <p:extLst>
      <p:ext uri="{BB962C8B-B14F-4D97-AF65-F5344CB8AC3E}">
        <p14:creationId xmlns:p14="http://schemas.microsoft.com/office/powerpoint/2010/main" val="113533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Movimento uniformemente variado (MUV)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477481" y="1121608"/>
            <a:ext cx="340029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Função horária do espaço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51999" y="2611501"/>
            <a:ext cx="8639999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lnSpc>
                <a:spcPts val="3200"/>
              </a:lnSpc>
              <a:buClr>
                <a:srgbClr val="C3005E"/>
              </a:buClr>
              <a:buFont typeface="Arial" panose="020B0604020202020204" pitchFamily="34" charset="0"/>
              <a:buChar char="•"/>
            </a:pPr>
            <a:r>
              <a:rPr lang="pt-BR" sz="1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</a:t>
            </a:r>
            <a:r>
              <a:rPr lang="pt-BR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é o espaço no instante </a:t>
            </a:r>
            <a:r>
              <a:rPr lang="pt-BR" sz="1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</a:t>
            </a:r>
            <a:r>
              <a:rPr lang="pt-BR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;</a:t>
            </a:r>
          </a:p>
          <a:p>
            <a:pPr marL="182563" indent="-182563">
              <a:lnSpc>
                <a:spcPts val="3200"/>
              </a:lnSpc>
              <a:buClr>
                <a:srgbClr val="C3005E"/>
              </a:buClr>
              <a:buFont typeface="Arial" panose="020B0604020202020204" pitchFamily="34" charset="0"/>
              <a:buChar char="•"/>
            </a:pPr>
            <a:r>
              <a:rPr lang="pt-BR" sz="19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</a:t>
            </a:r>
            <a:r>
              <a:rPr lang="pt-BR" sz="19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0</a:t>
            </a:r>
            <a:r>
              <a:rPr lang="pt-BR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é o espaço inicial, ou seja, a posição do móvel no instante </a:t>
            </a:r>
            <a:r>
              <a:rPr lang="pt-BR" sz="19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</a:t>
            </a:r>
            <a:r>
              <a:rPr lang="pt-BR" sz="19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0</a:t>
            </a:r>
            <a:r>
              <a:rPr lang="pt-BR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</a:t>
            </a:r>
            <a:r>
              <a:rPr lang="pt-BR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0;</a:t>
            </a:r>
          </a:p>
          <a:p>
            <a:pPr marL="182563" indent="-182563">
              <a:lnSpc>
                <a:spcPts val="3200"/>
              </a:lnSpc>
              <a:buClr>
                <a:srgbClr val="C3005E"/>
              </a:buClr>
              <a:buFont typeface="Arial" panose="020B0604020202020204" pitchFamily="34" charset="0"/>
              <a:buChar char="•"/>
            </a:pPr>
            <a:r>
              <a:rPr lang="pt-BR" sz="19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v</a:t>
            </a:r>
            <a:r>
              <a:rPr lang="pt-BR" sz="19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0</a:t>
            </a:r>
            <a:r>
              <a:rPr lang="pt-BR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é a velocidade inicial, ou seja, o valor da velocidade no instante </a:t>
            </a:r>
            <a:r>
              <a:rPr lang="pt-BR" sz="19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</a:t>
            </a:r>
            <a:r>
              <a:rPr lang="pt-BR" sz="19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0</a:t>
            </a:r>
            <a:r>
              <a:rPr lang="pt-BR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</a:t>
            </a:r>
            <a:r>
              <a:rPr lang="pt-BR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0;</a:t>
            </a:r>
          </a:p>
          <a:p>
            <a:pPr marL="182563" indent="-182563">
              <a:lnSpc>
                <a:spcPts val="3200"/>
              </a:lnSpc>
              <a:buClr>
                <a:srgbClr val="C3005E"/>
              </a:buClr>
              <a:buFont typeface="Arial" panose="020B0604020202020204" pitchFamily="34" charset="0"/>
              <a:buChar char="•"/>
            </a:pPr>
            <a:r>
              <a:rPr lang="pt-BR" sz="1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é a aceleração escalar do movimento.</a:t>
            </a:r>
          </a:p>
        </p:txBody>
      </p:sp>
      <p:sp>
        <p:nvSpPr>
          <p:cNvPr id="5" name="Retângulo 4"/>
          <p:cNvSpPr/>
          <p:nvPr/>
        </p:nvSpPr>
        <p:spPr>
          <a:xfrm>
            <a:off x="477481" y="4553322"/>
            <a:ext cx="28246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Equação de Torricelli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785" y="1624798"/>
            <a:ext cx="2638425" cy="914400"/>
          </a:xfrm>
          <a:prstGeom prst="rect">
            <a:avLst/>
          </a:prstGeom>
          <a:ln>
            <a:solidFill>
              <a:srgbClr val="C3005E"/>
            </a:solidFill>
          </a:ln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134" y="4997069"/>
            <a:ext cx="2371725" cy="561975"/>
          </a:xfrm>
          <a:prstGeom prst="rect">
            <a:avLst/>
          </a:prstGeom>
          <a:ln>
            <a:solidFill>
              <a:srgbClr val="C3005E"/>
            </a:solidFill>
          </a:ln>
        </p:spPr>
      </p:pic>
    </p:spTree>
    <p:extLst>
      <p:ext uri="{BB962C8B-B14F-4D97-AF65-F5344CB8AC3E}">
        <p14:creationId xmlns:p14="http://schemas.microsoft.com/office/powerpoint/2010/main" val="144098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Movimentos verticais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477481" y="1121608"/>
            <a:ext cx="163698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Queda livre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4" r="24175"/>
          <a:stretch/>
        </p:blipFill>
        <p:spPr>
          <a:xfrm>
            <a:off x="5989763" y="1552495"/>
            <a:ext cx="2902236" cy="465831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 rot="16200000">
            <a:off x="8551151" y="1773419"/>
            <a:ext cx="793807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FAG/</a:t>
            </a:r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Shutterstock</a:t>
            </a:r>
            <a:endParaRPr lang="pt-BR" sz="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92721" y="5896601"/>
            <a:ext cx="54818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Torre de queda livre comum 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em parques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 diversão.</a:t>
            </a:r>
          </a:p>
        </p:txBody>
      </p:sp>
      <p:cxnSp>
        <p:nvCxnSpPr>
          <p:cNvPr id="11" name="Conector reto 10"/>
          <p:cNvCxnSpPr/>
          <p:nvPr/>
        </p:nvCxnSpPr>
        <p:spPr>
          <a:xfrm>
            <a:off x="5928803" y="5884846"/>
            <a:ext cx="0" cy="324000"/>
          </a:xfrm>
          <a:prstGeom prst="line">
            <a:avLst/>
          </a:prstGeom>
          <a:ln w="28575">
            <a:solidFill>
              <a:srgbClr val="C30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o 16"/>
          <p:cNvGrpSpPr/>
          <p:nvPr/>
        </p:nvGrpSpPr>
        <p:grpSpPr>
          <a:xfrm>
            <a:off x="251999" y="2213544"/>
            <a:ext cx="5268875" cy="3022008"/>
            <a:chOff x="251999" y="1807984"/>
            <a:chExt cx="5268875" cy="3022008"/>
          </a:xfrm>
        </p:grpSpPr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999" y="1807984"/>
              <a:ext cx="5268875" cy="2410638"/>
            </a:xfrm>
            <a:prstGeom prst="rect">
              <a:avLst/>
            </a:prstGeom>
          </p:spPr>
        </p:pic>
        <p:sp>
          <p:nvSpPr>
            <p:cNvPr id="14" name="Retângulo 13"/>
            <p:cNvSpPr/>
            <p:nvPr/>
          </p:nvSpPr>
          <p:spPr>
            <a:xfrm>
              <a:off x="746760" y="4245217"/>
              <a:ext cx="467867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pt-B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Objetos com massas diferentes em movimento de queda </a:t>
              </a:r>
              <a:r>
                <a:rPr lang="pt-B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livre.</a:t>
              </a:r>
              <a:endPara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endParaRPr>
            </a:p>
          </p:txBody>
        </p:sp>
        <p:cxnSp>
          <p:nvCxnSpPr>
            <p:cNvPr id="16" name="Conector reto 15"/>
            <p:cNvCxnSpPr/>
            <p:nvPr/>
          </p:nvCxnSpPr>
          <p:spPr>
            <a:xfrm>
              <a:off x="3931920" y="4275697"/>
              <a:ext cx="1404000" cy="0"/>
            </a:xfrm>
            <a:prstGeom prst="line">
              <a:avLst/>
            </a:prstGeom>
            <a:ln w="28575">
              <a:solidFill>
                <a:srgbClr val="C300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089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 smtClean="0"/>
              <a:t>Identificar </a:t>
            </a:r>
            <a:r>
              <a:rPr lang="pt-BR" dirty="0"/>
              <a:t>as alterações </a:t>
            </a:r>
            <a:r>
              <a:rPr lang="pt-BR" dirty="0" smtClean="0"/>
              <a:t>do movimento </a:t>
            </a:r>
            <a:r>
              <a:rPr lang="pt-BR" dirty="0"/>
              <a:t>com variação </a:t>
            </a:r>
            <a:r>
              <a:rPr lang="pt-BR" dirty="0" smtClean="0"/>
              <a:t>de velocidade.</a:t>
            </a:r>
          </a:p>
          <a:p>
            <a:r>
              <a:rPr lang="pt-BR" dirty="0" smtClean="0"/>
              <a:t>Classificar movimentos acelerado </a:t>
            </a:r>
            <a:r>
              <a:rPr lang="pt-BR" dirty="0"/>
              <a:t>e retardado</a:t>
            </a:r>
            <a:r>
              <a:rPr lang="pt-BR" dirty="0" smtClean="0"/>
              <a:t>.</a:t>
            </a:r>
          </a:p>
          <a:p>
            <a:r>
              <a:rPr lang="pt-BR" dirty="0"/>
              <a:t>Analisar as </a:t>
            </a:r>
            <a:r>
              <a:rPr lang="pt-BR" dirty="0" smtClean="0"/>
              <a:t>situações do </a:t>
            </a:r>
            <a:r>
              <a:rPr lang="pt-BR" dirty="0"/>
              <a:t>cotidiano </a:t>
            </a:r>
            <a:r>
              <a:rPr lang="pt-BR" dirty="0" smtClean="0"/>
              <a:t>em que </a:t>
            </a:r>
            <a:r>
              <a:rPr lang="pt-BR" dirty="0"/>
              <a:t>o </a:t>
            </a:r>
            <a:r>
              <a:rPr lang="pt-BR" dirty="0" smtClean="0"/>
              <a:t>movimento  é uniformemente variado.</a:t>
            </a:r>
          </a:p>
          <a:p>
            <a:r>
              <a:rPr lang="pt-BR" dirty="0"/>
              <a:t>Compreender a ação </a:t>
            </a:r>
            <a:r>
              <a:rPr lang="pt-BR" dirty="0" smtClean="0"/>
              <a:t>da gravidade </a:t>
            </a:r>
            <a:r>
              <a:rPr lang="pt-BR" dirty="0"/>
              <a:t>nos </a:t>
            </a:r>
            <a:r>
              <a:rPr lang="pt-BR" dirty="0" smtClean="0"/>
              <a:t>movimentos de </a:t>
            </a:r>
            <a:r>
              <a:rPr lang="pt-BR" dirty="0"/>
              <a:t>queda livre e </a:t>
            </a:r>
            <a:r>
              <a:rPr lang="pt-BR" dirty="0" smtClean="0"/>
              <a:t>lançamento vertical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714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Movimentos verticais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477481" y="1121608"/>
            <a:ext cx="163698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Queda livre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JcmqfzGFhqQ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37040" y="1552373"/>
            <a:ext cx="7869918" cy="4426828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563880" y="5948599"/>
            <a:ext cx="74980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Queda livre na Gravidade da Terra sem resistência do ar</a:t>
            </a:r>
          </a:p>
        </p:txBody>
      </p:sp>
      <p:sp>
        <p:nvSpPr>
          <p:cNvPr id="7" name="Retângulo 6"/>
          <p:cNvSpPr/>
          <p:nvPr/>
        </p:nvSpPr>
        <p:spPr>
          <a:xfrm>
            <a:off x="5455918" y="1305407"/>
            <a:ext cx="316992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>
                <a:latin typeface="Trebuchet MS" panose="020B0603020202020204" pitchFamily="34" charset="0"/>
                <a:hlinkClick r:id="rId4"/>
              </a:rPr>
              <a:t>https://</a:t>
            </a:r>
            <a:r>
              <a:rPr lang="pt-BR" sz="1000" dirty="0" smtClean="0">
                <a:latin typeface="Trebuchet MS" panose="020B0603020202020204" pitchFamily="34" charset="0"/>
                <a:hlinkClick r:id="rId4"/>
              </a:rPr>
              <a:t>www.youtube.com/watch?v=JcmqfzGFhqQ</a:t>
            </a:r>
            <a:r>
              <a:rPr lang="pt-BR" sz="1000" dirty="0" smtClean="0">
                <a:latin typeface="Trebuchet MS" panose="020B0603020202020204" pitchFamily="34" charset="0"/>
              </a:rPr>
              <a:t> </a:t>
            </a:r>
            <a:endParaRPr lang="pt-BR" sz="1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80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Movimentos verticais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477481" y="1121608"/>
            <a:ext cx="328166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Aceleração da gravidade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188447" y="1744999"/>
            <a:ext cx="2767104" cy="400110"/>
          </a:xfrm>
          <a:prstGeom prst="rect">
            <a:avLst/>
          </a:prstGeom>
          <a:solidFill>
            <a:srgbClr val="FDE84A"/>
          </a:solidFill>
        </p:spPr>
        <p:txBody>
          <a:bodyPr wrap="none">
            <a:spAutoFit/>
          </a:bodyPr>
          <a:lstStyle/>
          <a:p>
            <a:r>
              <a:rPr lang="pt-B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g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= 9,8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m/s</a:t>
            </a:r>
            <a:r>
              <a:rPr lang="pt-BR" sz="20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2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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10 m/s</a:t>
            </a:r>
            <a:r>
              <a:rPr lang="pt-BR" sz="20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2</a:t>
            </a:r>
            <a:endParaRPr lang="pt-BR" sz="2000" baseline="30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51999" y="2555594"/>
            <a:ext cx="20425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Características:</a:t>
            </a:r>
            <a:endParaRPr lang="pt-BR" sz="2000" b="1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51999" y="3148208"/>
            <a:ext cx="8640000" cy="1401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2600"/>
              </a:lnSpc>
              <a:buClr>
                <a:srgbClr val="C3005E"/>
              </a:buClr>
              <a:buAutoNum type="arabicPeriod"/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aceleração da gravidade apresenta um valor diferente na superfície de cada um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dos astros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 Na superfície da Lua, por exemplo, a aceleração da gravidade é,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aproximadamente, igual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 um sexto da aceleração da gravidade na superfície da Terra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957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Movimentos verticais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477481" y="1121608"/>
            <a:ext cx="328166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Aceleração da gravidade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188447" y="1744999"/>
            <a:ext cx="2767104" cy="400110"/>
          </a:xfrm>
          <a:prstGeom prst="rect">
            <a:avLst/>
          </a:prstGeom>
          <a:solidFill>
            <a:srgbClr val="FDE84A"/>
          </a:solidFill>
        </p:spPr>
        <p:txBody>
          <a:bodyPr wrap="none">
            <a:spAutoFit/>
          </a:bodyPr>
          <a:lstStyle/>
          <a:p>
            <a:r>
              <a:rPr lang="pt-B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g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= 9,8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m/s</a:t>
            </a:r>
            <a:r>
              <a:rPr lang="pt-BR" sz="20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2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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10 m/s</a:t>
            </a:r>
            <a:r>
              <a:rPr lang="pt-BR" sz="20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2</a:t>
            </a:r>
            <a:endParaRPr lang="pt-BR" sz="2000" baseline="30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51999" y="2555594"/>
            <a:ext cx="20425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Características:</a:t>
            </a:r>
            <a:endParaRPr lang="pt-BR" sz="2000" b="1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51999" y="3148208"/>
            <a:ext cx="86400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2600"/>
              </a:lnSpc>
              <a:buClr>
                <a:srgbClr val="C3005E"/>
              </a:buClr>
              <a:buAutoNum type="arabicPeriod"/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aceleração da gravidade apresenta um valor diferente na superfície de cada um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dos astros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 Na superfície da Lua, por exemplo, a aceleração da gravidade é,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aproximadamente, igual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 um sexto da aceleração da gravidade na superfície da Terra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</a:t>
            </a:r>
          </a:p>
          <a:p>
            <a:pPr algn="just">
              <a:buClr>
                <a:srgbClr val="C3005E"/>
              </a:buClr>
            </a:pPr>
            <a:endParaRPr lang="pt-B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marL="342900" indent="-342900" algn="just">
              <a:lnSpc>
                <a:spcPts val="2600"/>
              </a:lnSpc>
              <a:buClr>
                <a:srgbClr val="C3005E"/>
              </a:buClr>
              <a:buFont typeface="+mj-lt"/>
              <a:buAutoNum type="arabicPeriod" startAt="2"/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aceleração da gravidade independe da atmosfera, ou seja, ela existe mesmo em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uma região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 vácuo.</a:t>
            </a:r>
          </a:p>
        </p:txBody>
      </p:sp>
    </p:spTree>
    <p:extLst>
      <p:ext uri="{BB962C8B-B14F-4D97-AF65-F5344CB8AC3E}">
        <p14:creationId xmlns:p14="http://schemas.microsoft.com/office/powerpoint/2010/main" val="94290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Movimentos verticais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477481" y="1121608"/>
            <a:ext cx="429636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Movimentos de pequenas alturas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784" y="1611842"/>
            <a:ext cx="1962150" cy="4600575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251999" y="1627082"/>
            <a:ext cx="2902681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Descida</a:t>
            </a:r>
          </a:p>
          <a:p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Quando um corpo é </a:t>
            </a:r>
            <a:r>
              <a:rPr lang="pt-B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abandonado ou </a:t>
            </a: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lançado </a:t>
            </a:r>
            <a:r>
              <a:rPr lang="pt-B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verticalmente para </a:t>
            </a: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baixo, ele </a:t>
            </a:r>
            <a:r>
              <a:rPr lang="pt-B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descreve um </a:t>
            </a: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movimento </a:t>
            </a:r>
            <a:r>
              <a:rPr lang="pt-B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retilíneo acelerado</a:t>
            </a: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 Nesse </a:t>
            </a:r>
            <a:r>
              <a:rPr lang="pt-B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caso, dizemos </a:t>
            </a: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que o corpo está </a:t>
            </a:r>
            <a:r>
              <a:rPr lang="pt-B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em queda </a:t>
            </a: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livre (sem </a:t>
            </a:r>
            <a:r>
              <a:rPr lang="pt-B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resistência do </a:t>
            </a: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ar). Na descida, o </a:t>
            </a:r>
            <a:r>
              <a:rPr lang="pt-B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módulo da </a:t>
            </a: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velocidade possui o </a:t>
            </a:r>
            <a:r>
              <a:rPr lang="pt-B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mesmo sentido </a:t>
            </a: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da aceleração </a:t>
            </a:r>
            <a:r>
              <a:rPr lang="pt-B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da gravidade </a:t>
            </a: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que aponta </a:t>
            </a:r>
            <a:r>
              <a:rPr lang="pt-B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para o centro </a:t>
            </a: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da Terra, portanto </a:t>
            </a:r>
            <a:r>
              <a:rPr lang="pt-B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 movimento </a:t>
            </a: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é acelerado.</a:t>
            </a:r>
          </a:p>
        </p:txBody>
      </p:sp>
    </p:spTree>
    <p:extLst>
      <p:ext uri="{BB962C8B-B14F-4D97-AF65-F5344CB8AC3E}">
        <p14:creationId xmlns:p14="http://schemas.microsoft.com/office/powerpoint/2010/main" val="149204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Movimentos verticais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477481" y="1121608"/>
            <a:ext cx="429636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Movimentos de pequenas alturas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784" y="1611842"/>
            <a:ext cx="1962150" cy="460057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324" y="1509265"/>
            <a:ext cx="1971675" cy="46863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5138400" y="1627082"/>
            <a:ext cx="2387639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Subida</a:t>
            </a:r>
          </a:p>
          <a:p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Quando </a:t>
            </a:r>
            <a:r>
              <a:rPr lang="pt-B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um corpo </a:t>
            </a: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é </a:t>
            </a:r>
            <a:r>
              <a:rPr lang="pt-B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lançado verticalmente para </a:t>
            </a: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cima, </a:t>
            </a:r>
            <a:r>
              <a:rPr lang="pt-B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durante a subida, ele descreve um movimento retilíneo retardado, porque a velocidade possui sentido oposto </a:t>
            </a: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ao </a:t>
            </a:r>
            <a:r>
              <a:rPr lang="pt-B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da aceleração</a:t>
            </a: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</a:t>
            </a:r>
          </a:p>
        </p:txBody>
      </p:sp>
      <p:sp>
        <p:nvSpPr>
          <p:cNvPr id="8" name="Retângulo 7"/>
          <p:cNvSpPr/>
          <p:nvPr/>
        </p:nvSpPr>
        <p:spPr>
          <a:xfrm>
            <a:off x="251999" y="1627082"/>
            <a:ext cx="2902681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Descida</a:t>
            </a:r>
          </a:p>
          <a:p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Quando um corpo é </a:t>
            </a:r>
            <a:r>
              <a:rPr lang="pt-B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abandonado ou </a:t>
            </a: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lançado </a:t>
            </a:r>
            <a:r>
              <a:rPr lang="pt-B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verticalmente para </a:t>
            </a: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baixo, ele </a:t>
            </a:r>
            <a:r>
              <a:rPr lang="pt-B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descreve um </a:t>
            </a: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movimento </a:t>
            </a:r>
            <a:r>
              <a:rPr lang="pt-B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retilíneo acelerado</a:t>
            </a: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 Nesse </a:t>
            </a:r>
            <a:r>
              <a:rPr lang="pt-B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caso, dizemos </a:t>
            </a: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que o corpo está </a:t>
            </a:r>
            <a:r>
              <a:rPr lang="pt-B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em queda </a:t>
            </a: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livre (sem </a:t>
            </a:r>
            <a:r>
              <a:rPr lang="pt-B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resistência do </a:t>
            </a: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ar). Na descida, o </a:t>
            </a:r>
            <a:r>
              <a:rPr lang="pt-B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módulo da </a:t>
            </a: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velocidade possui o </a:t>
            </a:r>
            <a:r>
              <a:rPr lang="pt-B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mesmo sentido </a:t>
            </a: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da aceleração </a:t>
            </a:r>
            <a:r>
              <a:rPr lang="pt-B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da gravidade </a:t>
            </a: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que aponta </a:t>
            </a:r>
            <a:r>
              <a:rPr lang="pt-B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para o centro </a:t>
            </a: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da Terra, portanto </a:t>
            </a:r>
            <a:r>
              <a:rPr lang="pt-B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 movimento </a:t>
            </a: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é acelerado.</a:t>
            </a:r>
          </a:p>
        </p:txBody>
      </p:sp>
    </p:spTree>
    <p:extLst>
      <p:ext uri="{BB962C8B-B14F-4D97-AF65-F5344CB8AC3E}">
        <p14:creationId xmlns:p14="http://schemas.microsoft.com/office/powerpoint/2010/main" val="346739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Movimentos verticais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477481" y="1121608"/>
            <a:ext cx="429636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Movimentos de pequenas alturas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70287" y="1678011"/>
            <a:ext cx="39148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Equações do movimento vertical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24" y="2235453"/>
            <a:ext cx="2519339" cy="1722080"/>
          </a:xfrm>
          <a:prstGeom prst="rect">
            <a:avLst/>
          </a:prstGeom>
          <a:ln>
            <a:solidFill>
              <a:srgbClr val="C3005E"/>
            </a:solidFill>
          </a:ln>
        </p:spPr>
      </p:pic>
    </p:spTree>
    <p:extLst>
      <p:ext uri="{BB962C8B-B14F-4D97-AF65-F5344CB8AC3E}">
        <p14:creationId xmlns:p14="http://schemas.microsoft.com/office/powerpoint/2010/main" val="235162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Movimentos verticais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477481" y="1121608"/>
            <a:ext cx="429636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Movimentos de pequenas alturas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70287" y="1678011"/>
            <a:ext cx="39148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Equações do movimento vertical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24" y="2235453"/>
            <a:ext cx="2519339" cy="1722080"/>
          </a:xfrm>
          <a:prstGeom prst="rect">
            <a:avLst/>
          </a:prstGeom>
          <a:ln>
            <a:solidFill>
              <a:srgbClr val="C3005E"/>
            </a:solidFill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23" y="4141392"/>
            <a:ext cx="2519340" cy="1735620"/>
          </a:xfrm>
          <a:prstGeom prst="rect">
            <a:avLst/>
          </a:prstGeom>
          <a:ln>
            <a:solidFill>
              <a:srgbClr val="C3005E"/>
            </a:solidFill>
          </a:ln>
        </p:spPr>
      </p:pic>
    </p:spTree>
    <p:extLst>
      <p:ext uri="{BB962C8B-B14F-4D97-AF65-F5344CB8AC3E}">
        <p14:creationId xmlns:p14="http://schemas.microsoft.com/office/powerpoint/2010/main" val="369694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Movimentos verticais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477481" y="1121608"/>
            <a:ext cx="429636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Movimentos de pequenas alturas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70287" y="1678011"/>
            <a:ext cx="39148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Equações do movimento vertical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24" y="2235453"/>
            <a:ext cx="2519339" cy="1722080"/>
          </a:xfrm>
          <a:prstGeom prst="rect">
            <a:avLst/>
          </a:prstGeom>
          <a:ln>
            <a:solidFill>
              <a:srgbClr val="C3005E"/>
            </a:solidFill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23" y="4141392"/>
            <a:ext cx="2519340" cy="1735620"/>
          </a:xfrm>
          <a:prstGeom prst="rect">
            <a:avLst/>
          </a:prstGeom>
          <a:ln>
            <a:solidFill>
              <a:srgbClr val="C3005E"/>
            </a:solidFill>
          </a:ln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394559"/>
              </p:ext>
            </p:extLst>
          </p:nvPr>
        </p:nvGraphicFramePr>
        <p:xfrm>
          <a:off x="3112169" y="2219411"/>
          <a:ext cx="5699619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1290"/>
                <a:gridCol w="433832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Função</a:t>
                      </a:r>
                    </a:p>
                    <a:p>
                      <a:pPr algn="ctr"/>
                      <a:r>
                        <a:rPr lang="pt-BR" b="0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horária</a:t>
                      </a:r>
                    </a:p>
                    <a:p>
                      <a:pPr algn="ctr"/>
                      <a:r>
                        <a:rPr lang="pt-BR" b="0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do espaço</a:t>
                      </a:r>
                      <a:endParaRPr lang="pt-BR" b="0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rgbClr val="00A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>
                          <a:solidFill>
                            <a:srgbClr val="00AFCC"/>
                          </a:solidFill>
                          <a:latin typeface="Trebuchet MS" panose="020B0603020202020204" pitchFamily="34" charset="0"/>
                        </a:rPr>
                        <a:t>Função</a:t>
                      </a:r>
                    </a:p>
                    <a:p>
                      <a:pPr algn="ctr"/>
                      <a:r>
                        <a:rPr lang="pt-BR" b="0" dirty="0" smtClean="0">
                          <a:solidFill>
                            <a:srgbClr val="00AFCC"/>
                          </a:solidFill>
                          <a:latin typeface="Trebuchet MS" panose="020B0603020202020204" pitchFamily="34" charset="0"/>
                        </a:rPr>
                        <a:t>horária da</a:t>
                      </a:r>
                    </a:p>
                    <a:p>
                      <a:pPr algn="ctr"/>
                      <a:r>
                        <a:rPr lang="pt-BR" b="0" dirty="0" smtClean="0">
                          <a:solidFill>
                            <a:srgbClr val="00AFCC"/>
                          </a:solidFill>
                          <a:latin typeface="Trebuchet MS" panose="020B0603020202020204" pitchFamily="34" charset="0"/>
                        </a:rPr>
                        <a:t>velocidade</a:t>
                      </a:r>
                      <a:endParaRPr lang="pt-BR" b="0" dirty="0">
                        <a:solidFill>
                          <a:srgbClr val="00AFCC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rgbClr val="00A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40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>
                          <a:solidFill>
                            <a:srgbClr val="00AFCC"/>
                          </a:solidFill>
                          <a:latin typeface="Trebuchet MS" panose="020B0603020202020204" pitchFamily="34" charset="0"/>
                        </a:rPr>
                        <a:t>Equação</a:t>
                      </a:r>
                    </a:p>
                    <a:p>
                      <a:pPr algn="ctr"/>
                      <a:r>
                        <a:rPr lang="pt-BR" b="0" dirty="0" smtClean="0">
                          <a:solidFill>
                            <a:srgbClr val="00AFCC"/>
                          </a:solidFill>
                          <a:latin typeface="Trebuchet MS" panose="020B0603020202020204" pitchFamily="34" charset="0"/>
                        </a:rPr>
                        <a:t>de</a:t>
                      </a:r>
                    </a:p>
                    <a:p>
                      <a:pPr algn="ctr"/>
                      <a:r>
                        <a:rPr lang="pt-BR" b="0" dirty="0" smtClean="0">
                          <a:solidFill>
                            <a:srgbClr val="00AFCC"/>
                          </a:solidFill>
                          <a:latin typeface="Trebuchet MS" panose="020B0603020202020204" pitchFamily="34" charset="0"/>
                        </a:rPr>
                        <a:t>Torricelli</a:t>
                      </a:r>
                      <a:endParaRPr lang="pt-BR" b="0" dirty="0">
                        <a:solidFill>
                          <a:srgbClr val="00AFCC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rgbClr val="00A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40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>
                          <a:solidFill>
                            <a:srgbClr val="00AFCC"/>
                          </a:solidFill>
                          <a:latin typeface="Trebuchet MS" panose="020B0603020202020204" pitchFamily="34" charset="0"/>
                        </a:rPr>
                        <a:t>Área no</a:t>
                      </a:r>
                    </a:p>
                    <a:p>
                      <a:pPr algn="ctr"/>
                      <a:r>
                        <a:rPr lang="pt-BR" b="0" dirty="0" smtClean="0">
                          <a:solidFill>
                            <a:srgbClr val="00AFCC"/>
                          </a:solidFill>
                          <a:latin typeface="Trebuchet MS" panose="020B0603020202020204" pitchFamily="34" charset="0"/>
                        </a:rPr>
                        <a:t>gráfico</a:t>
                      </a:r>
                    </a:p>
                    <a:p>
                      <a:pPr algn="ctr"/>
                      <a:r>
                        <a:rPr lang="pt-BR" b="0" i="1" dirty="0" smtClean="0">
                          <a:solidFill>
                            <a:srgbClr val="00AFCC"/>
                          </a:solidFill>
                          <a:latin typeface="Trebuchet MS" panose="020B0603020202020204" pitchFamily="34" charset="0"/>
                        </a:rPr>
                        <a:t>s</a:t>
                      </a:r>
                      <a:r>
                        <a:rPr lang="pt-BR" b="0" dirty="0" smtClean="0">
                          <a:solidFill>
                            <a:srgbClr val="00AFCC"/>
                          </a:solidFill>
                          <a:latin typeface="Trebuchet MS" panose="020B0603020202020204" pitchFamily="34" charset="0"/>
                        </a:rPr>
                        <a:t> x </a:t>
                      </a:r>
                      <a:r>
                        <a:rPr lang="pt-BR" b="0" i="1" dirty="0" smtClean="0">
                          <a:solidFill>
                            <a:srgbClr val="00AFCC"/>
                          </a:solidFill>
                          <a:latin typeface="Trebuchet MS" panose="020B0603020202020204" pitchFamily="34" charset="0"/>
                        </a:rPr>
                        <a:t>t</a:t>
                      </a:r>
                      <a:endParaRPr lang="pt-BR" b="0" i="1" dirty="0">
                        <a:solidFill>
                          <a:srgbClr val="00AFCC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rgbClr val="00A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15" name="Grupo 14"/>
          <p:cNvGrpSpPr/>
          <p:nvPr/>
        </p:nvGrpSpPr>
        <p:grpSpPr>
          <a:xfrm>
            <a:off x="5128498" y="2318852"/>
            <a:ext cx="2797136" cy="708730"/>
            <a:chOff x="5312258" y="2424282"/>
            <a:chExt cx="2797136" cy="708730"/>
          </a:xfrm>
        </p:grpSpPr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2464" y="2424282"/>
              <a:ext cx="2776930" cy="708730"/>
            </a:xfrm>
            <a:prstGeom prst="rect">
              <a:avLst/>
            </a:prstGeom>
          </p:spPr>
        </p:pic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12258" y="2668517"/>
              <a:ext cx="145331" cy="228378"/>
            </a:xfrm>
            <a:prstGeom prst="rect">
              <a:avLst/>
            </a:prstGeom>
          </p:spPr>
        </p:pic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53623" y="2670789"/>
              <a:ext cx="145331" cy="2283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546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Movimentos verticais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477481" y="1121608"/>
            <a:ext cx="429636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Movimentos de pequenas alturas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70287" y="1678011"/>
            <a:ext cx="39148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Equações do movimento vertical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24" y="2235453"/>
            <a:ext cx="2519339" cy="1722080"/>
          </a:xfrm>
          <a:prstGeom prst="rect">
            <a:avLst/>
          </a:prstGeom>
          <a:ln>
            <a:solidFill>
              <a:srgbClr val="C3005E"/>
            </a:solidFill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23" y="4141392"/>
            <a:ext cx="2519340" cy="1735620"/>
          </a:xfrm>
          <a:prstGeom prst="rect">
            <a:avLst/>
          </a:prstGeom>
          <a:ln>
            <a:solidFill>
              <a:srgbClr val="C3005E"/>
            </a:solidFill>
          </a:ln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887179"/>
              </p:ext>
            </p:extLst>
          </p:nvPr>
        </p:nvGraphicFramePr>
        <p:xfrm>
          <a:off x="3112169" y="2219411"/>
          <a:ext cx="5699619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1290"/>
                <a:gridCol w="433832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Função</a:t>
                      </a:r>
                    </a:p>
                    <a:p>
                      <a:pPr algn="ctr"/>
                      <a:r>
                        <a:rPr lang="pt-BR" b="0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horária</a:t>
                      </a:r>
                    </a:p>
                    <a:p>
                      <a:pPr algn="ctr"/>
                      <a:r>
                        <a:rPr lang="pt-BR" b="0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do espaço</a:t>
                      </a:r>
                      <a:endParaRPr lang="pt-BR" b="0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rgbClr val="00A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Função</a:t>
                      </a:r>
                    </a:p>
                    <a:p>
                      <a:pPr algn="ctr"/>
                      <a:r>
                        <a:rPr lang="pt-BR" b="0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horária da</a:t>
                      </a:r>
                    </a:p>
                    <a:p>
                      <a:pPr algn="ctr"/>
                      <a:r>
                        <a:rPr lang="pt-BR" b="0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velocidade</a:t>
                      </a:r>
                      <a:endParaRPr lang="pt-BR" b="0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rgbClr val="00A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40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>
                          <a:solidFill>
                            <a:srgbClr val="00AFCC"/>
                          </a:solidFill>
                          <a:latin typeface="Trebuchet MS" panose="020B0603020202020204" pitchFamily="34" charset="0"/>
                        </a:rPr>
                        <a:t>Equação</a:t>
                      </a:r>
                    </a:p>
                    <a:p>
                      <a:pPr algn="ctr"/>
                      <a:r>
                        <a:rPr lang="pt-BR" b="0" dirty="0" smtClean="0">
                          <a:solidFill>
                            <a:srgbClr val="00AFCC"/>
                          </a:solidFill>
                          <a:latin typeface="Trebuchet MS" panose="020B0603020202020204" pitchFamily="34" charset="0"/>
                        </a:rPr>
                        <a:t>de</a:t>
                      </a:r>
                    </a:p>
                    <a:p>
                      <a:pPr algn="ctr"/>
                      <a:r>
                        <a:rPr lang="pt-BR" b="0" dirty="0" smtClean="0">
                          <a:solidFill>
                            <a:srgbClr val="00AFCC"/>
                          </a:solidFill>
                          <a:latin typeface="Trebuchet MS" panose="020B0603020202020204" pitchFamily="34" charset="0"/>
                        </a:rPr>
                        <a:t>Torricelli</a:t>
                      </a:r>
                      <a:endParaRPr lang="pt-BR" b="0" dirty="0">
                        <a:solidFill>
                          <a:srgbClr val="00AFCC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rgbClr val="00A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40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>
                          <a:solidFill>
                            <a:srgbClr val="00AFCC"/>
                          </a:solidFill>
                          <a:latin typeface="Trebuchet MS" panose="020B0603020202020204" pitchFamily="34" charset="0"/>
                        </a:rPr>
                        <a:t>Área no</a:t>
                      </a:r>
                    </a:p>
                    <a:p>
                      <a:pPr algn="ctr"/>
                      <a:r>
                        <a:rPr lang="pt-BR" b="0" dirty="0" smtClean="0">
                          <a:solidFill>
                            <a:srgbClr val="00AFCC"/>
                          </a:solidFill>
                          <a:latin typeface="Trebuchet MS" panose="020B0603020202020204" pitchFamily="34" charset="0"/>
                        </a:rPr>
                        <a:t>gráfico</a:t>
                      </a:r>
                    </a:p>
                    <a:p>
                      <a:pPr algn="ctr"/>
                      <a:r>
                        <a:rPr lang="pt-BR" b="0" i="1" dirty="0" smtClean="0">
                          <a:solidFill>
                            <a:srgbClr val="00AFCC"/>
                          </a:solidFill>
                          <a:latin typeface="Trebuchet MS" panose="020B0603020202020204" pitchFamily="34" charset="0"/>
                        </a:rPr>
                        <a:t>s</a:t>
                      </a:r>
                      <a:r>
                        <a:rPr lang="pt-BR" b="0" dirty="0" smtClean="0">
                          <a:solidFill>
                            <a:srgbClr val="00AFCC"/>
                          </a:solidFill>
                          <a:latin typeface="Trebuchet MS" panose="020B0603020202020204" pitchFamily="34" charset="0"/>
                        </a:rPr>
                        <a:t> x </a:t>
                      </a:r>
                      <a:r>
                        <a:rPr lang="pt-BR" b="0" i="1" dirty="0" smtClean="0">
                          <a:solidFill>
                            <a:srgbClr val="00AFCC"/>
                          </a:solidFill>
                          <a:latin typeface="Trebuchet MS" panose="020B0603020202020204" pitchFamily="34" charset="0"/>
                        </a:rPr>
                        <a:t>t</a:t>
                      </a:r>
                      <a:endParaRPr lang="pt-BR" b="0" i="1" dirty="0">
                        <a:solidFill>
                          <a:srgbClr val="00AFCC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rgbClr val="00A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850" y="3409166"/>
            <a:ext cx="1733369" cy="401110"/>
          </a:xfrm>
          <a:prstGeom prst="rect">
            <a:avLst/>
          </a:prstGeom>
        </p:spPr>
      </p:pic>
      <p:grpSp>
        <p:nvGrpSpPr>
          <p:cNvPr id="15" name="Grupo 14"/>
          <p:cNvGrpSpPr/>
          <p:nvPr/>
        </p:nvGrpSpPr>
        <p:grpSpPr>
          <a:xfrm>
            <a:off x="5128498" y="2318852"/>
            <a:ext cx="2797136" cy="708730"/>
            <a:chOff x="5312258" y="2424282"/>
            <a:chExt cx="2797136" cy="708730"/>
          </a:xfrm>
        </p:grpSpPr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32464" y="2424282"/>
              <a:ext cx="2776930" cy="708730"/>
            </a:xfrm>
            <a:prstGeom prst="rect">
              <a:avLst/>
            </a:prstGeom>
          </p:spPr>
        </p:pic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12258" y="2668517"/>
              <a:ext cx="145331" cy="228378"/>
            </a:xfrm>
            <a:prstGeom prst="rect">
              <a:avLst/>
            </a:prstGeom>
          </p:spPr>
        </p:pic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53623" y="2670789"/>
              <a:ext cx="145331" cy="2283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882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Movimentos verticais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477481" y="1121608"/>
            <a:ext cx="429636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Movimentos de pequenas alturas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70287" y="1678011"/>
            <a:ext cx="39148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Equações do movimento vertical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24" y="2235453"/>
            <a:ext cx="2519339" cy="1722080"/>
          </a:xfrm>
          <a:prstGeom prst="rect">
            <a:avLst/>
          </a:prstGeom>
          <a:ln>
            <a:solidFill>
              <a:srgbClr val="C3005E"/>
            </a:solidFill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23" y="4141392"/>
            <a:ext cx="2519340" cy="1735620"/>
          </a:xfrm>
          <a:prstGeom prst="rect">
            <a:avLst/>
          </a:prstGeom>
          <a:ln>
            <a:solidFill>
              <a:srgbClr val="C3005E"/>
            </a:solidFill>
          </a:ln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395288"/>
              </p:ext>
            </p:extLst>
          </p:nvPr>
        </p:nvGraphicFramePr>
        <p:xfrm>
          <a:off x="3112169" y="2219411"/>
          <a:ext cx="5699619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1290"/>
                <a:gridCol w="433832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Função</a:t>
                      </a:r>
                    </a:p>
                    <a:p>
                      <a:pPr algn="ctr"/>
                      <a:r>
                        <a:rPr lang="pt-BR" b="0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horária</a:t>
                      </a:r>
                    </a:p>
                    <a:p>
                      <a:pPr algn="ctr"/>
                      <a:r>
                        <a:rPr lang="pt-BR" b="0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do espaço</a:t>
                      </a:r>
                      <a:endParaRPr lang="pt-BR" b="0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rgbClr val="00A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Função</a:t>
                      </a:r>
                    </a:p>
                    <a:p>
                      <a:pPr algn="ctr"/>
                      <a:r>
                        <a:rPr lang="pt-BR" b="0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horária da</a:t>
                      </a:r>
                    </a:p>
                    <a:p>
                      <a:pPr algn="ctr"/>
                      <a:r>
                        <a:rPr lang="pt-BR" b="0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velocidade</a:t>
                      </a:r>
                      <a:endParaRPr lang="pt-BR" b="0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rgbClr val="00A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40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Equação</a:t>
                      </a:r>
                    </a:p>
                    <a:p>
                      <a:pPr algn="ctr"/>
                      <a:r>
                        <a:rPr lang="pt-BR" b="0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de</a:t>
                      </a:r>
                    </a:p>
                    <a:p>
                      <a:pPr algn="ctr"/>
                      <a:r>
                        <a:rPr lang="pt-BR" b="0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Torricelli</a:t>
                      </a:r>
                      <a:endParaRPr lang="pt-BR" b="0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rgbClr val="00A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40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>
                          <a:solidFill>
                            <a:srgbClr val="00AFCC"/>
                          </a:solidFill>
                          <a:latin typeface="Trebuchet MS" panose="020B0603020202020204" pitchFamily="34" charset="0"/>
                        </a:rPr>
                        <a:t>Área no</a:t>
                      </a:r>
                    </a:p>
                    <a:p>
                      <a:pPr algn="ctr"/>
                      <a:r>
                        <a:rPr lang="pt-BR" b="0" dirty="0" smtClean="0">
                          <a:solidFill>
                            <a:srgbClr val="00AFCC"/>
                          </a:solidFill>
                          <a:latin typeface="Trebuchet MS" panose="020B0603020202020204" pitchFamily="34" charset="0"/>
                        </a:rPr>
                        <a:t>gráfico</a:t>
                      </a:r>
                    </a:p>
                    <a:p>
                      <a:pPr algn="ctr"/>
                      <a:r>
                        <a:rPr lang="pt-BR" b="0" i="1" dirty="0" smtClean="0">
                          <a:solidFill>
                            <a:srgbClr val="00AFCC"/>
                          </a:solidFill>
                          <a:latin typeface="Trebuchet MS" panose="020B0603020202020204" pitchFamily="34" charset="0"/>
                        </a:rPr>
                        <a:t>s</a:t>
                      </a:r>
                      <a:r>
                        <a:rPr lang="pt-BR" b="0" dirty="0" smtClean="0">
                          <a:solidFill>
                            <a:srgbClr val="00AFCC"/>
                          </a:solidFill>
                          <a:latin typeface="Trebuchet MS" panose="020B0603020202020204" pitchFamily="34" charset="0"/>
                        </a:rPr>
                        <a:t> x </a:t>
                      </a:r>
                      <a:r>
                        <a:rPr lang="pt-BR" b="0" i="1" dirty="0" smtClean="0">
                          <a:solidFill>
                            <a:srgbClr val="00AFCC"/>
                          </a:solidFill>
                          <a:latin typeface="Trebuchet MS" panose="020B0603020202020204" pitchFamily="34" charset="0"/>
                        </a:rPr>
                        <a:t>t</a:t>
                      </a:r>
                      <a:endParaRPr lang="pt-BR" b="0" i="1" dirty="0">
                        <a:solidFill>
                          <a:srgbClr val="00AFCC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rgbClr val="00A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6240" y="4324436"/>
            <a:ext cx="2176591" cy="39259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850" y="3409166"/>
            <a:ext cx="1733369" cy="401110"/>
          </a:xfrm>
          <a:prstGeom prst="rect">
            <a:avLst/>
          </a:prstGeom>
        </p:spPr>
      </p:pic>
      <p:grpSp>
        <p:nvGrpSpPr>
          <p:cNvPr id="15" name="Grupo 14"/>
          <p:cNvGrpSpPr/>
          <p:nvPr/>
        </p:nvGrpSpPr>
        <p:grpSpPr>
          <a:xfrm>
            <a:off x="5128498" y="2318852"/>
            <a:ext cx="2797136" cy="708730"/>
            <a:chOff x="5312258" y="2424282"/>
            <a:chExt cx="2797136" cy="708730"/>
          </a:xfrm>
        </p:grpSpPr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2464" y="2424282"/>
              <a:ext cx="2776930" cy="708730"/>
            </a:xfrm>
            <a:prstGeom prst="rect">
              <a:avLst/>
            </a:prstGeom>
          </p:spPr>
        </p:pic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12258" y="2668517"/>
              <a:ext cx="145331" cy="228378"/>
            </a:xfrm>
            <a:prstGeom prst="rect">
              <a:avLst/>
            </a:prstGeom>
          </p:spPr>
        </p:pic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53623" y="2670789"/>
              <a:ext cx="145331" cy="2283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521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/>
              <a:t>Principais </a:t>
            </a:r>
            <a:r>
              <a:rPr lang="pt-BR" b="1" dirty="0" smtClean="0"/>
              <a:t>conceitos que </a:t>
            </a:r>
            <a:r>
              <a:rPr lang="pt-BR" b="1" dirty="0"/>
              <a:t>você vai aprender</a:t>
            </a:r>
            <a:r>
              <a:rPr lang="pt-BR" b="1" dirty="0" smtClean="0"/>
              <a:t>:</a:t>
            </a:r>
          </a:p>
          <a:p>
            <a:r>
              <a:rPr lang="pt-BR" dirty="0"/>
              <a:t>Funções do </a:t>
            </a:r>
            <a:r>
              <a:rPr lang="pt-BR" dirty="0" smtClean="0"/>
              <a:t>movimento variado</a:t>
            </a:r>
          </a:p>
          <a:p>
            <a:r>
              <a:rPr lang="pt-BR" dirty="0"/>
              <a:t>Conceito de </a:t>
            </a:r>
            <a:r>
              <a:rPr lang="pt-BR" dirty="0" smtClean="0"/>
              <a:t>aceleração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3033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Movimentos verticais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477481" y="1121608"/>
            <a:ext cx="429636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Movimentos de pequenas alturas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70287" y="1678011"/>
            <a:ext cx="39148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Equações do movimento vertical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24" y="2235453"/>
            <a:ext cx="2519339" cy="1722080"/>
          </a:xfrm>
          <a:prstGeom prst="rect">
            <a:avLst/>
          </a:prstGeom>
          <a:ln>
            <a:solidFill>
              <a:srgbClr val="C3005E"/>
            </a:solidFill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23" y="4141392"/>
            <a:ext cx="2519340" cy="1735620"/>
          </a:xfrm>
          <a:prstGeom prst="rect">
            <a:avLst/>
          </a:prstGeom>
          <a:ln>
            <a:solidFill>
              <a:srgbClr val="C3005E"/>
            </a:solidFill>
          </a:ln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644790"/>
              </p:ext>
            </p:extLst>
          </p:nvPr>
        </p:nvGraphicFramePr>
        <p:xfrm>
          <a:off x="3112169" y="2219411"/>
          <a:ext cx="5699619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1290"/>
                <a:gridCol w="433832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Função</a:t>
                      </a:r>
                    </a:p>
                    <a:p>
                      <a:pPr algn="ctr"/>
                      <a:r>
                        <a:rPr lang="pt-BR" b="0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horária</a:t>
                      </a:r>
                    </a:p>
                    <a:p>
                      <a:pPr algn="ctr"/>
                      <a:r>
                        <a:rPr lang="pt-BR" b="0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do espaço</a:t>
                      </a:r>
                      <a:endParaRPr lang="pt-BR" b="0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rgbClr val="00A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Função</a:t>
                      </a:r>
                    </a:p>
                    <a:p>
                      <a:pPr algn="ctr"/>
                      <a:r>
                        <a:rPr lang="pt-BR" b="0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horária da</a:t>
                      </a:r>
                    </a:p>
                    <a:p>
                      <a:pPr algn="ctr"/>
                      <a:r>
                        <a:rPr lang="pt-BR" b="0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velocidade</a:t>
                      </a:r>
                      <a:endParaRPr lang="pt-BR" b="0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rgbClr val="00A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40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Equação</a:t>
                      </a:r>
                    </a:p>
                    <a:p>
                      <a:pPr algn="ctr"/>
                      <a:r>
                        <a:rPr lang="pt-BR" b="0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de</a:t>
                      </a:r>
                    </a:p>
                    <a:p>
                      <a:pPr algn="ctr"/>
                      <a:r>
                        <a:rPr lang="pt-BR" b="0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Torricelli</a:t>
                      </a:r>
                      <a:endParaRPr lang="pt-BR" b="0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rgbClr val="00A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40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Área no</a:t>
                      </a:r>
                    </a:p>
                    <a:p>
                      <a:pPr algn="ctr"/>
                      <a:r>
                        <a:rPr lang="pt-BR" b="0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gráfico</a:t>
                      </a:r>
                    </a:p>
                    <a:p>
                      <a:pPr algn="ctr"/>
                      <a:r>
                        <a:rPr lang="pt-BR" b="0" i="1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s</a:t>
                      </a:r>
                      <a:r>
                        <a:rPr lang="pt-BR" b="0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 x </a:t>
                      </a:r>
                      <a:r>
                        <a:rPr lang="pt-BR" b="0" i="1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t</a:t>
                      </a:r>
                      <a:endParaRPr lang="pt-BR" b="0" i="1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rgbClr val="00A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4440" y="5069183"/>
            <a:ext cx="1940190" cy="69846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6240" y="4324436"/>
            <a:ext cx="2176591" cy="39259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7850" y="3409166"/>
            <a:ext cx="1733369" cy="401110"/>
          </a:xfrm>
          <a:prstGeom prst="rect">
            <a:avLst/>
          </a:prstGeom>
        </p:spPr>
      </p:pic>
      <p:grpSp>
        <p:nvGrpSpPr>
          <p:cNvPr id="15" name="Grupo 14"/>
          <p:cNvGrpSpPr/>
          <p:nvPr/>
        </p:nvGrpSpPr>
        <p:grpSpPr>
          <a:xfrm>
            <a:off x="5128498" y="2318852"/>
            <a:ext cx="2797136" cy="708730"/>
            <a:chOff x="5312258" y="2424282"/>
            <a:chExt cx="2797136" cy="708730"/>
          </a:xfrm>
        </p:grpSpPr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32464" y="2424282"/>
              <a:ext cx="2776930" cy="708730"/>
            </a:xfrm>
            <a:prstGeom prst="rect">
              <a:avLst/>
            </a:prstGeom>
          </p:spPr>
        </p:pic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12258" y="2668517"/>
              <a:ext cx="145331" cy="228378"/>
            </a:xfrm>
            <a:prstGeom prst="rect">
              <a:avLst/>
            </a:prstGeom>
          </p:spPr>
        </p:pic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53623" y="2670789"/>
              <a:ext cx="145331" cy="2283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127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3005E"/>
                </a:solidFill>
              </a:rPr>
              <a:t>MOVIMENTO VARIADO </a:t>
            </a:r>
            <a:r>
              <a:rPr lang="pt-BR" b="1" dirty="0">
                <a:solidFill>
                  <a:srgbClr val="C3005E"/>
                </a:solidFill>
              </a:rPr>
              <a:t>(MUV)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78" y="1234925"/>
            <a:ext cx="7462241" cy="497588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2987040" y="1234925"/>
            <a:ext cx="53160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 queda e o lançamento dos corpos ocorrem por características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 determinado tipo de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movimento que estudaremos ao </a:t>
            </a:r>
            <a:endParaRPr lang="pt-BR" dirty="0" smtClean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algn="r">
              <a:lnSpc>
                <a:spcPts val="2400"/>
              </a:lnSpc>
            </a:pP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longo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deste capítulo.</a:t>
            </a:r>
          </a:p>
        </p:txBody>
      </p:sp>
      <p:sp>
        <p:nvSpPr>
          <p:cNvPr id="5" name="Retângulo 4"/>
          <p:cNvSpPr/>
          <p:nvPr/>
        </p:nvSpPr>
        <p:spPr>
          <a:xfrm rot="16200000">
            <a:off x="7821471" y="1602649"/>
            <a:ext cx="105830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Sky Antonio/</a:t>
            </a:r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Shutterstock</a:t>
            </a:r>
            <a:endParaRPr lang="pt-BR" sz="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12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3005E"/>
                </a:solidFill>
              </a:rPr>
              <a:t>Aceleração</a:t>
            </a:r>
            <a:endParaRPr lang="pt-BR" b="1" dirty="0">
              <a:solidFill>
                <a:srgbClr val="C3005E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51999" y="1259116"/>
            <a:ext cx="8640000" cy="734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Aceleração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é a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grandeza física que expressa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 variação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na velocidade ao longo do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tempo.</a:t>
            </a: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39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3005E"/>
                </a:solidFill>
              </a:rPr>
              <a:t>Aceleração</a:t>
            </a:r>
            <a:endParaRPr lang="pt-BR" b="1" dirty="0">
              <a:solidFill>
                <a:srgbClr val="C3005E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51999" y="1259116"/>
            <a:ext cx="8640000" cy="734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Aceleração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é a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grandeza física que expressa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 variação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na velocidade ao longo do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tempo.</a:t>
            </a: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85380" y="2199640"/>
            <a:ext cx="343395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Aceleração escalar média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673667"/>
            <a:ext cx="7772400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3005E"/>
                </a:solidFill>
              </a:rPr>
              <a:t>Aceleração</a:t>
            </a:r>
            <a:endParaRPr lang="pt-BR" b="1" dirty="0">
              <a:solidFill>
                <a:srgbClr val="C3005E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51999" y="1259116"/>
            <a:ext cx="8640000" cy="734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Aceleração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é a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grandeza física que expressa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 variação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na velocidade ao longo do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tempo.</a:t>
            </a: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85380" y="2199640"/>
            <a:ext cx="343395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Aceleração escalar média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673667"/>
            <a:ext cx="7772400" cy="126682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452" y="3951930"/>
            <a:ext cx="1121093" cy="84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0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3005E"/>
                </a:solidFill>
              </a:rPr>
              <a:t>Aceleração</a:t>
            </a:r>
            <a:endParaRPr lang="pt-BR" b="1" dirty="0">
              <a:solidFill>
                <a:srgbClr val="C3005E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51999" y="1259116"/>
            <a:ext cx="8640000" cy="734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Aceleração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é a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grandeza física que expressa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 variação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na velocidade ao longo do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tempo.</a:t>
            </a: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85380" y="2199640"/>
            <a:ext cx="343395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Aceleração escalar média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673667"/>
            <a:ext cx="7772400" cy="126682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452" y="3951930"/>
            <a:ext cx="1121093" cy="84693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2545" y="5213903"/>
            <a:ext cx="2141220" cy="843358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251999" y="5435527"/>
            <a:ext cx="48125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Unidade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 medida de aceleração no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SI:</a:t>
            </a: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60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elos de slides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3124</TotalTime>
  <Words>1682</Words>
  <Application>Microsoft Office PowerPoint</Application>
  <PresentationFormat>Apresentação na tela (4:3)</PresentationFormat>
  <Paragraphs>309</Paragraphs>
  <Slides>40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1" baseType="lpstr">
      <vt:lpstr>Modelos de slides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Ético</dc:creator>
  <cp:lastModifiedBy>xomkputador</cp:lastModifiedBy>
  <cp:revision>97</cp:revision>
  <dcterms:created xsi:type="dcterms:W3CDTF">2017-10-06T20:41:42Z</dcterms:created>
  <dcterms:modified xsi:type="dcterms:W3CDTF">2020-03-19T13:54:31Z</dcterms:modified>
</cp:coreProperties>
</file>