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9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7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6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44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2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78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37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06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4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6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9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4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4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9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2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9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55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30" r:id="rId3"/>
    <p:sldLayoutId id="2147483829" r:id="rId4"/>
    <p:sldLayoutId id="2147483828" r:id="rId5"/>
    <p:sldLayoutId id="2147483827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23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anpacca54@gmail.com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brasilescola.uol.com.br/doencas/malaria.htm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escola.uol.com.br/doencas/leishmaniose-tegumentar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A5E6B2-F571-4FAE-9B8C-A0F9A4B2F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729" y="1768340"/>
            <a:ext cx="3694085" cy="1316384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OUTRAS</a:t>
            </a:r>
            <a:r>
              <a:rPr lang="pt-BR" sz="3600" dirty="0">
                <a:latin typeface="Arial Black" panose="020B0A04020102020204" pitchFamily="34" charset="0"/>
              </a:rPr>
              <a:t> </a:t>
            </a:r>
            <a:r>
              <a:rPr 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PROTOZOOSES</a:t>
            </a:r>
            <a:br>
              <a:rPr lang="pt-BR" sz="42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pt-BR" sz="2200" dirty="0">
                <a:solidFill>
                  <a:srgbClr val="FFFF00"/>
                </a:solidFill>
                <a:latin typeface="Arial Black" panose="020B0A04020102020204" pitchFamily="34" charset="0"/>
              </a:rPr>
              <a:t>(parte 2)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257E14-8EE3-456E-8216-BB877A6CC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652" y="5677832"/>
            <a:ext cx="4495645" cy="1018945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Caderno 5: Biodiversidade Microscópica, Capítulo 4: Parasitoses e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Protozooses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704F11-FE03-42EF-B30D-877C1DC4F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4" r="17500" b="-1"/>
          <a:stretch/>
        </p:blipFill>
        <p:spPr>
          <a:xfrm>
            <a:off x="4401337" y="316566"/>
            <a:ext cx="4864910" cy="4426216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B80BB106-0999-4D68-8495-44EFA9E84246}"/>
              </a:ext>
            </a:extLst>
          </p:cNvPr>
          <p:cNvSpPr txBox="1"/>
          <p:nvPr/>
        </p:nvSpPr>
        <p:spPr>
          <a:xfrm>
            <a:off x="10747139" y="10112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4F9294B-3925-4E41-8152-4FE92F0F7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07" y="316566"/>
            <a:ext cx="1268078" cy="487722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28B2383F-A4D8-429B-994A-DB3F0CA3EAB8}"/>
              </a:ext>
            </a:extLst>
          </p:cNvPr>
          <p:cNvSpPr/>
          <p:nvPr/>
        </p:nvSpPr>
        <p:spPr>
          <a:xfrm>
            <a:off x="5202359" y="4742782"/>
            <a:ext cx="37744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/>
              <a:t>https://saude.culturamix.com/blog/wp-content/uploads/2012/04/Doen%C3%A7as-Tropicais-2.jpg</a:t>
            </a:r>
          </a:p>
        </p:txBody>
      </p:sp>
    </p:spTree>
    <p:extLst>
      <p:ext uri="{BB962C8B-B14F-4D97-AF65-F5344CB8AC3E}">
        <p14:creationId xmlns:p14="http://schemas.microsoft.com/office/powerpoint/2010/main" val="3916595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B792B-6185-4B36-B7C0-3307702F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26720"/>
            <a:ext cx="9369688" cy="558799"/>
          </a:xfrm>
        </p:spPr>
        <p:txBody>
          <a:bodyPr>
            <a:normAutofit/>
          </a:bodyPr>
          <a:lstStyle/>
          <a:p>
            <a:r>
              <a:rPr lang="pt-BR" i="0" dirty="0">
                <a:solidFill>
                  <a:srgbClr val="FFFF00"/>
                </a:solidFill>
                <a:latin typeface="Arial Black" panose="020B0A04020102020204" pitchFamily="34" charset="0"/>
              </a:rPr>
              <a:t>REFORÇANDO SEU CONHECIMENTO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E1DABB9-688A-4F6A-AFA2-ADE5B916C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097280"/>
            <a:ext cx="10326291" cy="4592321"/>
          </a:xfrm>
        </p:spPr>
        <p:txBody>
          <a:bodyPr>
            <a:normAutofit/>
          </a:bodyPr>
          <a:lstStyle/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1- Conexões - página 91: Ler o texto, interpretar e responder às questões;</a:t>
            </a:r>
          </a:p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2- Atividades -  páginas 92 e 93</a:t>
            </a:r>
          </a:p>
          <a:p>
            <a:pPr algn="l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Entregar essas atividades, para o professor, após o nosso retorno.                                                                 Dúvidas para o 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sanpacca54@gmail.com</a:t>
            </a:r>
            <a:endParaRPr lang="pt-BR" sz="20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CUIDEM-SE MUITO BEM E TENHAM BOAS FÉRIAS ! </a:t>
            </a:r>
          </a:p>
          <a:p>
            <a:pPr algn="l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5A8F0E-62B0-4EE4-ABDB-0027AAA4604A}"/>
              </a:ext>
            </a:extLst>
          </p:cNvPr>
          <p:cNvSpPr txBox="1"/>
          <p:nvPr/>
        </p:nvSpPr>
        <p:spPr>
          <a:xfrm>
            <a:off x="10747139" y="10112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</p:spTree>
    <p:extLst>
      <p:ext uri="{BB962C8B-B14F-4D97-AF65-F5344CB8AC3E}">
        <p14:creationId xmlns:p14="http://schemas.microsoft.com/office/powerpoint/2010/main" val="264109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B1FE0-20F5-4D7A-826E-A17844C8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94" y="131899"/>
            <a:ext cx="8184220" cy="588021"/>
          </a:xfrm>
        </p:spPr>
        <p:txBody>
          <a:bodyPr/>
          <a:lstStyle/>
          <a:p>
            <a:r>
              <a:rPr lang="pt-BR" sz="2800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MALÁRIA </a:t>
            </a:r>
            <a:r>
              <a:rPr lang="pt-BR" sz="2400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(Impaludismo)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072B7C-4AF8-475E-94A9-D6C8744F8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421" y="719920"/>
            <a:ext cx="7210210" cy="379402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t-BR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Doença infecciosa febril  e aguda. </a:t>
            </a:r>
          </a:p>
          <a:p>
            <a:pPr algn="l"/>
            <a:r>
              <a:rPr lang="pt-BR" sz="29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Agente etiológico: </a:t>
            </a:r>
            <a:r>
              <a:rPr lang="pt-BR" sz="29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Plasmodium </a:t>
            </a:r>
            <a:r>
              <a:rPr lang="pt-BR" sz="29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vivax</a:t>
            </a:r>
            <a:r>
              <a:rPr lang="pt-BR" sz="29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P. falciparum, P. </a:t>
            </a:r>
            <a:r>
              <a:rPr lang="pt-BR" sz="29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malarie</a:t>
            </a:r>
            <a:r>
              <a:rPr lang="pt-BR" sz="29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P. ovale</a:t>
            </a:r>
          </a:p>
          <a:p>
            <a:pPr algn="l"/>
            <a:r>
              <a:rPr lang="pt-BR" sz="29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Vetor:  </a:t>
            </a:r>
            <a:r>
              <a:rPr lang="pt-BR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fêmea infectada do mosquito  </a:t>
            </a:r>
            <a:r>
              <a:rPr lang="pt-BR" sz="29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Anopheles</a:t>
            </a:r>
            <a:endParaRPr lang="pt-BR" sz="29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9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Localização Brasil:  </a:t>
            </a:r>
            <a:r>
              <a:rPr lang="pt-BR" sz="29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Acre, Amapá, Amazonas, Maranhão, Mato Grosso, Pará, Rondônia, Roraima e Tocantins.</a:t>
            </a:r>
          </a:p>
          <a:p>
            <a:pPr algn="l" fontAlgn="base"/>
            <a:r>
              <a:rPr lang="pt-BR" sz="29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Sintomas: </a:t>
            </a:r>
            <a:r>
              <a:rPr lang="pt-BR" sz="2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Fase inicial: náuseas, vômitos, cansaço e falta de apetite. Fase cíclica: febre alta; calafrios; tremores; sudorese; dor de cabeça. </a:t>
            </a:r>
          </a:p>
          <a:p>
            <a:pPr algn="l" fontAlgn="base"/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2CE526-2DE0-4F43-B2C5-EF16C3532475}"/>
              </a:ext>
            </a:extLst>
          </p:cNvPr>
          <p:cNvSpPr txBox="1"/>
          <p:nvPr/>
        </p:nvSpPr>
        <p:spPr>
          <a:xfrm>
            <a:off x="10747139" y="10112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384E7F-E965-469E-ACFF-6556E7480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475" y="1315748"/>
            <a:ext cx="3967944" cy="251987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A282F3A-766A-4B74-8060-93C7CA01ED78}"/>
              </a:ext>
            </a:extLst>
          </p:cNvPr>
          <p:cNvSpPr/>
          <p:nvPr/>
        </p:nvSpPr>
        <p:spPr>
          <a:xfrm>
            <a:off x="8391897" y="3885809"/>
            <a:ext cx="52968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>
                <a:solidFill>
                  <a:srgbClr val="00B0F0"/>
                </a:solidFill>
              </a:rPr>
              <a:t>https://drauziovarella.uol.com.br/wp-content/uploads/2011/04/2018_drauzio_malaria_mosquito-anopheles_118045824_kagemicrotank_outubro_1000x563.jpg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1869B19-36A3-48A8-BAFD-1C2BD6949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35" y="4296508"/>
            <a:ext cx="5087219" cy="165690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584F78A-1332-4868-817E-A167918CC494}"/>
              </a:ext>
            </a:extLst>
          </p:cNvPr>
          <p:cNvSpPr/>
          <p:nvPr/>
        </p:nvSpPr>
        <p:spPr>
          <a:xfrm>
            <a:off x="1262662" y="595341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600" dirty="0">
                <a:solidFill>
                  <a:srgbClr val="00B0F0"/>
                </a:solidFill>
              </a:rPr>
              <a:t>https://encrypted-tbn0.gstatic.com/images?q=tbn%3AANd9GcTEDIdqaVFAe4GUdOI2D4hwF2RgOhgtg6P8I9csvl90fcBBuEWE&amp;usqp=CAU</a:t>
            </a:r>
          </a:p>
        </p:txBody>
      </p:sp>
    </p:spTree>
    <p:extLst>
      <p:ext uri="{BB962C8B-B14F-4D97-AF65-F5344CB8AC3E}">
        <p14:creationId xmlns:p14="http://schemas.microsoft.com/office/powerpoint/2010/main" val="416544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B1FE0-20F5-4D7A-826E-A17844C8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603410"/>
            <a:ext cx="6063175" cy="643068"/>
          </a:xfrm>
        </p:spPr>
        <p:txBody>
          <a:bodyPr/>
          <a:lstStyle/>
          <a:p>
            <a:r>
              <a:rPr lang="pt-BR" sz="2800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CICLO DE VIDA DO </a:t>
            </a:r>
            <a:br>
              <a:rPr lang="pt-BR" sz="2800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</a:br>
            <a:r>
              <a:rPr lang="pt-BR" sz="2800" dirty="0">
                <a:solidFill>
                  <a:srgbClr val="FFFF00"/>
                </a:solidFill>
                <a:latin typeface="Arial Black" panose="020B0A04020102020204" pitchFamily="34" charset="0"/>
              </a:rPr>
              <a:t>Plasmodium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6E94D39-BBAA-4440-8067-7FF2DE72D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30" y="1246478"/>
            <a:ext cx="4797688" cy="476405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4C68BCE-1BE1-43D9-ADE7-2AC9BB10795F}"/>
              </a:ext>
            </a:extLst>
          </p:cNvPr>
          <p:cNvSpPr txBox="1"/>
          <p:nvPr/>
        </p:nvSpPr>
        <p:spPr>
          <a:xfrm>
            <a:off x="10747139" y="10112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EBE87C3-019C-4A07-991A-5CA62BBC04F7}"/>
              </a:ext>
            </a:extLst>
          </p:cNvPr>
          <p:cNvSpPr/>
          <p:nvPr/>
        </p:nvSpPr>
        <p:spPr>
          <a:xfrm>
            <a:off x="1861624" y="6010537"/>
            <a:ext cx="423437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>
                <a:solidFill>
                  <a:srgbClr val="00B0F0"/>
                </a:solidFill>
              </a:rPr>
              <a:t>https://abcdamedicina.com.br/wp-content/uploads/2012/07/Malaria-Resumo-da-Doenca-1.jpg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D9283BF-8919-4D76-B3AC-7080CDDDCF77}"/>
              </a:ext>
            </a:extLst>
          </p:cNvPr>
          <p:cNvSpPr txBox="1"/>
          <p:nvPr/>
        </p:nvSpPr>
        <p:spPr>
          <a:xfrm>
            <a:off x="5590448" y="1246478"/>
            <a:ext cx="62747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Plasmodium </a:t>
            </a:r>
            <a:r>
              <a:rPr lang="pt-BR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vivax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(mais comum) - febre terçã benigna, lise de hemácias a cada 48h.</a:t>
            </a:r>
          </a:p>
          <a:p>
            <a:pPr marL="457200" indent="-457200">
              <a:buFontTx/>
              <a:buAutoNum type="alphaLcParenR"/>
            </a:pP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Plasmodium falciparum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febre terçã maligna (leva à morte), lise de hemácias a cada 48h e coagulação dentro dos vasos.</a:t>
            </a:r>
          </a:p>
          <a:p>
            <a:pPr marL="457200" indent="-457200">
              <a:buAutoNum type="alphaLcParenR"/>
            </a:pP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Plasmodium </a:t>
            </a:r>
            <a:r>
              <a:rPr lang="pt-BR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malarie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– menos grave, raro, febre quartã, 72h </a:t>
            </a:r>
          </a:p>
          <a:p>
            <a:pPr marL="457200" indent="-457200">
              <a:buAutoNum type="alphaLcParenR"/>
            </a:pP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Plasmodium ovale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–  típico da África, febre terçã benigna,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lise de hemácias a cada 48h.</a:t>
            </a:r>
          </a:p>
          <a:p>
            <a:endParaRPr lang="pt-B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4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B1FE0-20F5-4D7A-826E-A17844C8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3" y="208844"/>
            <a:ext cx="5707899" cy="734075"/>
          </a:xfrm>
        </p:spPr>
        <p:txBody>
          <a:bodyPr/>
          <a:lstStyle/>
          <a:p>
            <a:r>
              <a:rPr lang="pt-BR" sz="2800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PROFILAXIA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072B7C-4AF8-475E-94A9-D6C8744F8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732" y="1234823"/>
            <a:ext cx="6640556" cy="3405796"/>
          </a:xfrm>
        </p:spPr>
        <p:txBody>
          <a:bodyPr>
            <a:normAutofit/>
          </a:bodyPr>
          <a:lstStyle/>
          <a:p>
            <a:pPr algn="l" fontAlgn="base"/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Eliminação do mosquito: inseticidas, repentes</a:t>
            </a:r>
          </a:p>
          <a:p>
            <a:pPr algn="l" fontAlgn="base"/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Eliminar seus focos de reprodução: pneus e  vasos com água acumulada,</a:t>
            </a:r>
          </a:p>
          <a:p>
            <a:pPr algn="l" fontAlgn="base"/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uso de telas (mosquiteiros) em cabanas, na janelas e cama.</a:t>
            </a:r>
          </a:p>
          <a:p>
            <a:pPr algn="l" fontAlgn="base"/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tratamento para Malária é feito pelo SUS, usando basicamente a </a:t>
            </a:r>
            <a:r>
              <a:rPr lang="pt-BR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Cloraquina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fontAlgn="base"/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existe vacina para Malária.</a:t>
            </a:r>
          </a:p>
          <a:p>
            <a:pPr algn="l" fontAlgn="base"/>
            <a:endParaRPr lang="pt-B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2E3B93D-E06F-4B18-AD62-E5A159D76C16}"/>
              </a:ext>
            </a:extLst>
          </p:cNvPr>
          <p:cNvSpPr txBox="1"/>
          <p:nvPr/>
        </p:nvSpPr>
        <p:spPr>
          <a:xfrm>
            <a:off x="10747139" y="10112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4FEEB50-565D-4959-8D4A-71A70728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808" y="782728"/>
            <a:ext cx="4375460" cy="340579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68F0F65-91D0-4084-A138-A184770EE0A3}"/>
              </a:ext>
            </a:extLst>
          </p:cNvPr>
          <p:cNvSpPr/>
          <p:nvPr/>
        </p:nvSpPr>
        <p:spPr>
          <a:xfrm rot="10800000" flipV="1">
            <a:off x="8351521" y="4188524"/>
            <a:ext cx="279478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>
                <a:solidFill>
                  <a:srgbClr val="00FF00"/>
                </a:solidFill>
              </a:rPr>
              <a:t>http://www.saudedoviajante.pr.gov.br/arquivos/Image/mapa_malaria.png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231B37-E707-4D57-A2FC-2DBA23CDE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7" y="4640619"/>
            <a:ext cx="2010189" cy="14071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4D730A7-98D8-4265-BF6E-CA75121D6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611" y="4654685"/>
            <a:ext cx="2010189" cy="139306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FB6658B-202E-41A2-BAEA-03F3CD02EFF4}"/>
              </a:ext>
            </a:extLst>
          </p:cNvPr>
          <p:cNvSpPr/>
          <p:nvPr/>
        </p:nvSpPr>
        <p:spPr>
          <a:xfrm>
            <a:off x="1638414" y="6047751"/>
            <a:ext cx="180209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>
                <a:solidFill>
                  <a:srgbClr val="00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https://brasilescola.uol.com.br/doencas/malaria.htm</a:t>
            </a:r>
            <a:endParaRPr lang="pt-BR" sz="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1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B1FE0-20F5-4D7A-826E-A17844C8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83" y="316566"/>
            <a:ext cx="5707899" cy="629000"/>
          </a:xfrm>
        </p:spPr>
        <p:txBody>
          <a:bodyPr/>
          <a:lstStyle/>
          <a:p>
            <a:r>
              <a:rPr lang="pt-BR" sz="2800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AMEBÍASE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072B7C-4AF8-475E-94A9-D6C8744F8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030" y="1159301"/>
            <a:ext cx="7892579" cy="4967478"/>
          </a:xfrm>
        </p:spPr>
        <p:txBody>
          <a:bodyPr>
            <a:normAutofit/>
          </a:bodyPr>
          <a:lstStyle/>
          <a:p>
            <a:pPr algn="l"/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Doença infecciosa parasitária, febril  e aguda, que acomete o intestino. Ela é bastante comum em áreas do mundo onde o saneamento básico é deficiente, permitindo que alimentos e água sejam expostos à contaminação fecal.</a:t>
            </a:r>
          </a:p>
          <a:p>
            <a:pPr algn="l"/>
            <a:r>
              <a:rPr lang="pt-B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Agente etiológico: </a:t>
            </a:r>
            <a:r>
              <a:rPr lang="pt-BR" sz="20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Entamoeba</a:t>
            </a:r>
            <a:r>
              <a:rPr lang="pt-BR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coli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Entamoeba</a:t>
            </a:r>
            <a:r>
              <a:rPr lang="pt-BR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histolytica</a:t>
            </a:r>
            <a:r>
              <a:rPr lang="pt-BR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pt-B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Vetor:  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 humano contaminado, moscas, baratas e outros insetos.</a:t>
            </a:r>
            <a:endParaRPr lang="pt-BR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t-B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Sintomas: </a:t>
            </a:r>
            <a:r>
              <a:rPr lang="pt-BR" altLang="pt-BR" sz="2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Sintomas leves: Cólicas abdominais, evacuação de fezes pastosas com muco e sangue ocasional, fadiga, gases em excesso, dor retal, perda de peso involuntária.</a:t>
            </a:r>
          </a:p>
          <a:p>
            <a:pPr lvl="0" algn="l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t-BR" altLang="pt-BR" sz="2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Sintomas graves: Sensibilidade abdominal, evacuação de fezes líquidas, às vezes com sangue, evacuação de dez a 20 vezes por dia, febre e vômitos</a:t>
            </a:r>
          </a:p>
          <a:p>
            <a:pPr algn="l" fontAlgn="base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F7479C-AC86-4541-89FE-E261D79F18C8}"/>
              </a:ext>
            </a:extLst>
          </p:cNvPr>
          <p:cNvSpPr txBox="1"/>
          <p:nvPr/>
        </p:nvSpPr>
        <p:spPr>
          <a:xfrm>
            <a:off x="10747139" y="10112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663D71D-CEA5-45D3-AAD6-4FF61514B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30" y="5692599"/>
            <a:ext cx="8215532" cy="65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68203" tIns="169809" rIns="268203" bIns="169809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32A6BDB-A244-42A0-98AD-1093F359A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437" y="1267957"/>
            <a:ext cx="3562625" cy="237508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6962846-C86D-4CEB-AC50-2480E88D448F}"/>
              </a:ext>
            </a:extLst>
          </p:cNvPr>
          <p:cNvSpPr/>
          <p:nvPr/>
        </p:nvSpPr>
        <p:spPr>
          <a:xfrm>
            <a:off x="8692643" y="3643040"/>
            <a:ext cx="325141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>
                <a:solidFill>
                  <a:srgbClr val="00FF00"/>
                </a:solidFill>
              </a:rPr>
              <a:t>https://thenypost.files.wordpress.com/2013/09/amoeba_la.jpg?quality=90&amp;strip=all&amp;w=1200</a:t>
            </a:r>
          </a:p>
        </p:txBody>
      </p:sp>
    </p:spTree>
    <p:extLst>
      <p:ext uri="{BB962C8B-B14F-4D97-AF65-F5344CB8AC3E}">
        <p14:creationId xmlns:p14="http://schemas.microsoft.com/office/powerpoint/2010/main" val="142162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B1FE0-20F5-4D7A-826E-A17844C8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08844"/>
            <a:ext cx="5707899" cy="685271"/>
          </a:xfrm>
        </p:spPr>
        <p:txBody>
          <a:bodyPr/>
          <a:lstStyle/>
          <a:p>
            <a:r>
              <a:rPr lang="pt-BR" sz="2800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TRICOMONÍASE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072B7C-4AF8-475E-94A9-D6C8744F8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69" y="1047846"/>
            <a:ext cx="7779434" cy="5418430"/>
          </a:xfrm>
        </p:spPr>
        <p:txBody>
          <a:bodyPr>
            <a:normAutofit/>
          </a:bodyPr>
          <a:lstStyle/>
          <a:p>
            <a:pPr algn="l"/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uma doença sexualmente transmissível (DST) . </a:t>
            </a:r>
            <a:r>
              <a:rPr lang="pt-BR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Protozoose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habita o trato geniturinário feminino e masculino causando infecções.                                                 </a:t>
            </a:r>
          </a:p>
          <a:p>
            <a:pPr algn="l"/>
            <a:r>
              <a:rPr lang="pt-B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Agente etiológico: </a:t>
            </a:r>
            <a:r>
              <a:rPr lang="pt-BR" sz="20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Trichomonas</a:t>
            </a:r>
            <a:r>
              <a:rPr lang="pt-BR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vaginalis</a:t>
            </a:r>
            <a:r>
              <a:rPr lang="pt-BR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pt-B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Vetor: 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homem</a:t>
            </a:r>
          </a:p>
          <a:p>
            <a:pPr algn="l"/>
            <a:r>
              <a:rPr lang="pt-B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Transmissão: 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ontato sexual, 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roupas íntimas, roupas de cama, toalhas de banho úmidas contaminadas, assentos de banheiros e por instrumentos ginecológicos.</a:t>
            </a:r>
          </a:p>
          <a:p>
            <a:pPr algn="l"/>
            <a:r>
              <a:rPr lang="pt-B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Sintomas: 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dema na vagina, manchas avermelhadas na vulva, </a:t>
            </a:r>
            <a:r>
              <a:rPr lang="pt-BR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leucorréia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(corrimento branco-amarelado), prurido intenso, dor ao urinar. Nos homens a infecção geralmente é assintomática, aparecendo às vezes uretrite com corrimento purulento, dor na micção e inflamação na próstata. Infecções crônicas permanecem latentes durante anos = homem vetor.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AC29CD-2692-475C-9E74-DC9EB02862E9}"/>
              </a:ext>
            </a:extLst>
          </p:cNvPr>
          <p:cNvSpPr txBox="1"/>
          <p:nvPr/>
        </p:nvSpPr>
        <p:spPr>
          <a:xfrm>
            <a:off x="10747139" y="10112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1308CB8-65B7-4EDC-871C-4A1A50EF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533" y="1091840"/>
            <a:ext cx="3401432" cy="248956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68FACB3F-426B-4E52-AD4E-156DB839727E}"/>
              </a:ext>
            </a:extLst>
          </p:cNvPr>
          <p:cNvSpPr/>
          <p:nvPr/>
        </p:nvSpPr>
        <p:spPr>
          <a:xfrm>
            <a:off x="8435476" y="3576917"/>
            <a:ext cx="353480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>
                <a:solidFill>
                  <a:srgbClr val="00FF00"/>
                </a:solidFill>
              </a:rPr>
              <a:t>https://std-symptoms.com/wp-content/uploads/2018/09/Trichomonas-vaginalis-3D-illustration.jpg</a:t>
            </a:r>
          </a:p>
        </p:txBody>
      </p:sp>
    </p:spTree>
    <p:extLst>
      <p:ext uri="{BB962C8B-B14F-4D97-AF65-F5344CB8AC3E}">
        <p14:creationId xmlns:p14="http://schemas.microsoft.com/office/powerpoint/2010/main" val="274274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B1FE0-20F5-4D7A-826E-A17844C8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08844"/>
            <a:ext cx="5707899" cy="685271"/>
          </a:xfrm>
        </p:spPr>
        <p:txBody>
          <a:bodyPr/>
          <a:lstStyle/>
          <a:p>
            <a:r>
              <a:rPr lang="pt-BR" sz="2800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GIARDÍASE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072B7C-4AF8-475E-94A9-D6C8744F8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21" y="1047846"/>
            <a:ext cx="7206125" cy="5418430"/>
          </a:xfrm>
        </p:spPr>
        <p:txBody>
          <a:bodyPr>
            <a:normAutofit/>
          </a:bodyPr>
          <a:lstStyle/>
          <a:p>
            <a:pPr algn="l"/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Doença que afeta o intestino delgado. A giardíase é uma condição prevalente em todo o mundo e apresenta maior incidência em regiões tropicais e subtropicais.</a:t>
            </a:r>
          </a:p>
          <a:p>
            <a:pPr algn="l"/>
            <a:r>
              <a:rPr lang="pt-B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Agente etiológico: </a:t>
            </a:r>
            <a:r>
              <a:rPr lang="pt-BR" sz="20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pt-BR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lamblia</a:t>
            </a:r>
          </a:p>
          <a:p>
            <a:pPr algn="l"/>
            <a:r>
              <a:rPr lang="pt-B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Vetor: 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homem</a:t>
            </a:r>
          </a:p>
          <a:p>
            <a:pPr algn="l"/>
            <a:r>
              <a:rPr lang="pt-B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Transmissão:  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gua e alimentos contaminados com fezes contendo cistos e contato com mãos de uma pessoa infectada que não higienizou corretamente após evacuar.</a:t>
            </a:r>
          </a:p>
          <a:p>
            <a:pPr algn="l"/>
            <a:r>
              <a:rPr lang="pt-B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Sintomas: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al-estar, náuseas, flatulência, diarreia, dor abdominal, fraqueza e perda de peso.</a:t>
            </a:r>
          </a:p>
          <a:p>
            <a:pPr algn="l"/>
            <a:r>
              <a:rPr lang="pt-B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Profilaxia: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Higiene das mão e alimentos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AC29CD-2692-475C-9E74-DC9EB02862E9}"/>
              </a:ext>
            </a:extLst>
          </p:cNvPr>
          <p:cNvSpPr txBox="1"/>
          <p:nvPr/>
        </p:nvSpPr>
        <p:spPr>
          <a:xfrm>
            <a:off x="10747139" y="10112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42D415B-B544-4A3B-864A-776554D45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812" y="894115"/>
            <a:ext cx="4076188" cy="280035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7961D45-7560-49D9-A41A-AD2847A12484}"/>
              </a:ext>
            </a:extLst>
          </p:cNvPr>
          <p:cNvSpPr/>
          <p:nvPr/>
        </p:nvSpPr>
        <p:spPr>
          <a:xfrm>
            <a:off x="8418053" y="3694465"/>
            <a:ext cx="3240258" cy="28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>
                <a:solidFill>
                  <a:srgbClr val="00FF00"/>
                </a:solidFill>
              </a:rPr>
              <a:t>https://www.wildernessawareness.org/sites/default/files/styles/wide_high_dpi/public/tiles/giardia.jpg?itok=3Amr--mB</a:t>
            </a:r>
          </a:p>
        </p:txBody>
      </p:sp>
    </p:spTree>
    <p:extLst>
      <p:ext uri="{BB962C8B-B14F-4D97-AF65-F5344CB8AC3E}">
        <p14:creationId xmlns:p14="http://schemas.microsoft.com/office/powerpoint/2010/main" val="256634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B1FE0-20F5-4D7A-826E-A17844C8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08844"/>
            <a:ext cx="5707899" cy="550811"/>
          </a:xfrm>
        </p:spPr>
        <p:txBody>
          <a:bodyPr/>
          <a:lstStyle/>
          <a:p>
            <a:r>
              <a:rPr lang="pt-BR" sz="2800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LEISHMANIOSE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072B7C-4AF8-475E-94A9-D6C8744F8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637" y="2181266"/>
            <a:ext cx="8163322" cy="5509673"/>
          </a:xfrm>
        </p:spPr>
        <p:txBody>
          <a:bodyPr>
            <a:normAutofit/>
          </a:bodyPr>
          <a:lstStyle/>
          <a:p>
            <a:pPr algn="l"/>
            <a:r>
              <a:rPr lang="pt-BR" sz="22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Leshmaniose</a:t>
            </a:r>
            <a:r>
              <a:rPr lang="pt-BR" sz="22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cutaneomucosa ou tegumentar 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(úlcera           de Bauru, nariz de tapir e ferida brava)</a:t>
            </a:r>
            <a:endParaRPr lang="pt-BR" sz="22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Agente etiológico: </a:t>
            </a:r>
            <a:r>
              <a:rPr lang="pt-BR" sz="22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Leishmania </a:t>
            </a:r>
            <a:r>
              <a:rPr lang="pt-BR" sz="2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braziliensis</a:t>
            </a:r>
            <a:r>
              <a:rPr lang="pt-BR" sz="22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pt-BR" sz="2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L.guyanensis</a:t>
            </a:r>
            <a:r>
              <a:rPr lang="pt-BR" sz="22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e L. </a:t>
            </a:r>
            <a:r>
              <a:rPr lang="pt-BR" sz="2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L.amazonensis</a:t>
            </a:r>
            <a:endParaRPr lang="pt-BR" sz="2200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Vetor:  </a:t>
            </a:r>
            <a:r>
              <a:rPr lang="pt-BR" sz="2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Lutzomyia</a:t>
            </a:r>
            <a:r>
              <a:rPr lang="pt-BR" sz="2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Mosquito-palha) </a:t>
            </a:r>
          </a:p>
          <a:p>
            <a:pPr algn="l"/>
            <a:r>
              <a:rPr lang="pt-BR" sz="2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Reservatórios:  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Roedores silvestres, gambás e canídeos</a:t>
            </a:r>
            <a:endParaRPr lang="pt-BR" sz="2200" b="1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Sintomas:  </a:t>
            </a:r>
            <a:r>
              <a:rPr lang="pt-BR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Feridas</a:t>
            </a:r>
            <a:r>
              <a:rPr lang="pt-BR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indolores na pele ou mucosas do indivíduo afetado</a:t>
            </a:r>
            <a:r>
              <a:rPr lang="pt-BR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     </a:t>
            </a:r>
          </a:p>
          <a:p>
            <a:pPr algn="l"/>
            <a:r>
              <a:rPr lang="pt-BR" sz="2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Profilaxia: </a:t>
            </a:r>
            <a:r>
              <a:rPr lang="pt-B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Combate ao mosquito, uso de telas e véus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AC29CD-2692-475C-9E74-DC9EB02862E9}"/>
              </a:ext>
            </a:extLst>
          </p:cNvPr>
          <p:cNvSpPr txBox="1"/>
          <p:nvPr/>
        </p:nvSpPr>
        <p:spPr>
          <a:xfrm>
            <a:off x="10747139" y="10112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2927B5-E123-479B-AC83-C4716925C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585" y="1731867"/>
            <a:ext cx="3801661" cy="246924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590434F-191A-4F69-83AE-C357A5E1A082}"/>
              </a:ext>
            </a:extLst>
          </p:cNvPr>
          <p:cNvSpPr/>
          <p:nvPr/>
        </p:nvSpPr>
        <p:spPr>
          <a:xfrm>
            <a:off x="8615636" y="4201113"/>
            <a:ext cx="304267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>
                <a:solidFill>
                  <a:srgbClr val="00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https://brasilescola.uol.com.br/doencas/leishmaniose-tegumentar.htm</a:t>
            </a:r>
            <a:endParaRPr lang="pt-BR" sz="600" dirty="0">
              <a:solidFill>
                <a:srgbClr val="00FF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C92A7A-4F7E-4E9F-91BC-BA3AA672B159}"/>
              </a:ext>
            </a:extLst>
          </p:cNvPr>
          <p:cNvSpPr txBox="1"/>
          <p:nvPr/>
        </p:nvSpPr>
        <p:spPr>
          <a:xfrm>
            <a:off x="371754" y="788048"/>
            <a:ext cx="11448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Conjunto de doenças infectocontagiosas, que acometem homens  e animais. De Acordo com a espécie do parasita, atinge apenas a pele (leishmaniose cutaneomucosa) ou órgãos internos (leishmaniose visceral).</a:t>
            </a:r>
            <a:endParaRPr lang="pt-BR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 etiológico: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Leishmania </a:t>
            </a:r>
            <a:r>
              <a:rPr lang="pt-BR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endParaRPr lang="pt-B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8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072B7C-4AF8-475E-94A9-D6C8744F8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262" y="1329201"/>
            <a:ext cx="7853133" cy="4438554"/>
          </a:xfrm>
        </p:spPr>
        <p:txBody>
          <a:bodyPr>
            <a:normAutofit/>
          </a:bodyPr>
          <a:lstStyle/>
          <a:p>
            <a:pPr algn="l"/>
            <a:r>
              <a:rPr lang="pt-BR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Leshmaniose</a:t>
            </a:r>
            <a:r>
              <a:rPr lang="pt-BR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visceral 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calazar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esplenomegalia tropical e febre </a:t>
            </a:r>
            <a:r>
              <a:rPr lang="pt-BR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dundun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t-BR" sz="2000" b="1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Agente etiológico: </a:t>
            </a:r>
            <a:r>
              <a:rPr lang="pt-BR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Leishmania </a:t>
            </a:r>
            <a:r>
              <a:rPr lang="pt-BR" sz="20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chagasi</a:t>
            </a:r>
            <a:endParaRPr lang="pt-BR" sz="2000" b="1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Vetor:  </a:t>
            </a:r>
            <a:r>
              <a:rPr lang="pt-BR" sz="20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Lutzomyia</a:t>
            </a:r>
            <a:r>
              <a:rPr lang="pt-BR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Mosquito-palha) </a:t>
            </a:r>
          </a:p>
          <a:p>
            <a:pPr algn="l"/>
            <a:r>
              <a:rPr lang="pt-B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Reservatórios:  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Cães e raposas</a:t>
            </a:r>
            <a:endParaRPr lang="pt-BR" sz="2000" b="1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Sintomas: 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Febre 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longa duração, fraqueza, emagrecimento e palidez. Fígado e baço podem ter seu tamanho aumentado (hepatoesplenomegalia), pode atingir também a medula óssea. </a:t>
            </a:r>
          </a:p>
          <a:p>
            <a:pPr algn="l"/>
            <a:r>
              <a:rPr lang="pt-B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Profilaxia: 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Combate ao mosquito, uso de telas e véus.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AC29CD-2692-475C-9E74-DC9EB02862E9}"/>
              </a:ext>
            </a:extLst>
          </p:cNvPr>
          <p:cNvSpPr txBox="1"/>
          <p:nvPr/>
        </p:nvSpPr>
        <p:spPr>
          <a:xfrm>
            <a:off x="10747139" y="10112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BBFCD7D-FFC0-4F8A-8D75-C65E53D9E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618" y="815497"/>
            <a:ext cx="2359288" cy="354610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76CD21D-AF0B-4458-A91D-4CD013F07029}"/>
              </a:ext>
            </a:extLst>
          </p:cNvPr>
          <p:cNvSpPr/>
          <p:nvPr/>
        </p:nvSpPr>
        <p:spPr>
          <a:xfrm rot="5400000">
            <a:off x="6697629" y="2471183"/>
            <a:ext cx="3516920" cy="18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>
                <a:solidFill>
                  <a:srgbClr val="00FF00"/>
                </a:solidFill>
              </a:rPr>
              <a:t>http://1.bp.blogspot.com/_eClzmatZ5WM/S-sdRae-o_I/AAAAAAAAAAc/gZAz00Xrg6E/s1600/6viceral.jpg</a:t>
            </a:r>
          </a:p>
        </p:txBody>
      </p:sp>
    </p:spTree>
    <p:extLst>
      <p:ext uri="{BB962C8B-B14F-4D97-AF65-F5344CB8AC3E}">
        <p14:creationId xmlns:p14="http://schemas.microsoft.com/office/powerpoint/2010/main" val="397716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468</TotalTime>
  <Words>1090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Georgia Pro Cond Light</vt:lpstr>
      <vt:lpstr>Speak Pro</vt:lpstr>
      <vt:lpstr>Wingdings 2</vt:lpstr>
      <vt:lpstr>SlateVTI</vt:lpstr>
      <vt:lpstr>OUTRAS PROTOZOOSES (parte 2)</vt:lpstr>
      <vt:lpstr>MALÁRIA (Impaludismo)</vt:lpstr>
      <vt:lpstr>CICLO DE VIDA DO  Plasmodium</vt:lpstr>
      <vt:lpstr>PROFILAXIA</vt:lpstr>
      <vt:lpstr>AMEBÍASE</vt:lpstr>
      <vt:lpstr>TRICOMONÍASE</vt:lpstr>
      <vt:lpstr>GIARDÍASE</vt:lpstr>
      <vt:lpstr>LEISHMANIOSE</vt:lpstr>
      <vt:lpstr>Apresentação do PowerPoint</vt:lpstr>
      <vt:lpstr>REFORÇANDO SEU CONHECIMENTO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Gustavo Julio Pinto Pacca</dc:creator>
  <cp:lastModifiedBy>Gustavo Julio Pinto Pacca</cp:lastModifiedBy>
  <cp:revision>45</cp:revision>
  <dcterms:created xsi:type="dcterms:W3CDTF">2020-04-03T16:23:22Z</dcterms:created>
  <dcterms:modified xsi:type="dcterms:W3CDTF">2020-04-06T17:11:26Z</dcterms:modified>
</cp:coreProperties>
</file>