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62" r:id="rId4"/>
    <p:sldId id="265" r:id="rId5"/>
    <p:sldId id="264" r:id="rId6"/>
    <p:sldId id="263" r:id="rId7"/>
    <p:sldId id="267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81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63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677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08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862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776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602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25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61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21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43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88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88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8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56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23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2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5903BB-FA80-4FA3-B51A-C82234D11CFB}" type="datetimeFigureOut">
              <a:rPr lang="pt-BR" smtClean="0"/>
              <a:t>06/04/2020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C4F6A9-3715-4B66-BEDD-FB820C49C3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325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ercercicloportocarrero.blogspot.com/2016/02/martes-dia-de-la-fruta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anpacca54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F3E35-82AA-427F-9B43-B04AA5355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724" y="18067"/>
            <a:ext cx="8001000" cy="1156253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Arial Black" panose="020B0A04020102020204" pitchFamily="34" charset="0"/>
              </a:rPr>
              <a:t>Vitaminas </a:t>
            </a:r>
            <a:r>
              <a:rPr lang="pt-BR" sz="2400" dirty="0">
                <a:latin typeface="Arial Black" panose="020B0A04020102020204" pitchFamily="34" charset="0"/>
              </a:rPr>
              <a:t>(</a:t>
            </a:r>
            <a:r>
              <a:rPr lang="pt-BR" sz="2400" cap="none" dirty="0">
                <a:latin typeface="Arial Black" panose="020B0A04020102020204" pitchFamily="34" charset="0"/>
              </a:rPr>
              <a:t>parte 2)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pic>
        <p:nvPicPr>
          <p:cNvPr id="5" name="Imagem 4" descr="Frutas em uma tigela&#10;&#10;Descrição gerada automaticamente">
            <a:extLst>
              <a:ext uri="{FF2B5EF4-FFF2-40B4-BE49-F238E27FC236}">
                <a16:creationId xmlns:a16="http://schemas.microsoft.com/office/drawing/2014/main" id="{2A333463-40FE-4AFA-92A5-A108B800E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6479" y="1344458"/>
            <a:ext cx="6948501" cy="48451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57261D9-C68B-4238-9154-BDDA7F32E7FC}"/>
              </a:ext>
            </a:extLst>
          </p:cNvPr>
          <p:cNvSpPr txBox="1"/>
          <p:nvPr/>
        </p:nvSpPr>
        <p:spPr>
          <a:xfrm>
            <a:off x="1178442" y="6989632"/>
            <a:ext cx="7135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tercercicloportocarrero.blogspot.com/2016/02/martes-dia-de-la-fruta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c-nd/3.0/"/>
              </a:rPr>
              <a:t>CC BY-NC-ND</a:t>
            </a:r>
            <a:endParaRPr lang="pt-BR" sz="90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8DE0B42-6A7F-495F-989C-44027CBE4F93}"/>
              </a:ext>
            </a:extLst>
          </p:cNvPr>
          <p:cNvSpPr txBox="1"/>
          <p:nvPr/>
        </p:nvSpPr>
        <p:spPr>
          <a:xfrm>
            <a:off x="596348" y="6189630"/>
            <a:ext cx="61887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Da plataforma Bing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D66112B-19FE-41D4-B77D-2548C7180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03" y="576102"/>
            <a:ext cx="1268078" cy="48772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DE888BB-361B-44C4-A4E5-51BCCCA5EC18}"/>
              </a:ext>
            </a:extLst>
          </p:cNvPr>
          <p:cNvSpPr txBox="1"/>
          <p:nvPr/>
        </p:nvSpPr>
        <p:spPr>
          <a:xfrm>
            <a:off x="10535104" y="21423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4B8758C-8584-4B8C-BB84-103268A2A418}"/>
              </a:ext>
            </a:extLst>
          </p:cNvPr>
          <p:cNvSpPr/>
          <p:nvPr/>
        </p:nvSpPr>
        <p:spPr>
          <a:xfrm>
            <a:off x="103834" y="6386273"/>
            <a:ext cx="8848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 Black" panose="020B0A04020102020204" pitchFamily="34" charset="0"/>
              </a:rPr>
              <a:t>Séries: 1A e 1B  Caderno 1– Fundamentos, Capítulo 4- Proteínas e Vitaminas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22837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41722-2DF8-4D06-A522-926E43F5F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92" y="3135610"/>
            <a:ext cx="11476382" cy="1754441"/>
          </a:xfrm>
        </p:spPr>
        <p:txBody>
          <a:bodyPr>
            <a:noAutofit/>
          </a:bodyPr>
          <a:lstStyle/>
          <a:p>
            <a:pPr algn="l"/>
            <a:b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a) Moléculas orgânicas que atuam em diversos processos dentro do organismo.</a:t>
            </a:r>
            <a:b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b) Geralmente não podem ser sintetizadas pelas células de mamíferos. </a:t>
            </a:r>
            <a:b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c) Dois tipos : </a:t>
            </a:r>
            <a:b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b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Hidrossolúveis</a:t>
            </a:r>
            <a: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     tiamina (B1), riboflavina (B2), niacina (B3), ácido </a:t>
            </a:r>
            <a:r>
              <a:rPr lang="pt-BR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pantotênico</a:t>
            </a:r>
            <a: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(B5)   	                                             					piridoxina (B6), biotina (B7), cobalamina (B12), ácido fólico (B9) e                						ácido ascórbico (C).                                          	</a:t>
            </a:r>
            <a:b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b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Lipossolúveis</a:t>
            </a:r>
            <a: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          vitamina A, vitamina D, vitamina E </a:t>
            </a:r>
            <a:r>
              <a:rPr lang="pt-BR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vitamina K.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261F24-755C-4807-9840-F4113504A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988" y="502106"/>
            <a:ext cx="6402596" cy="664084"/>
          </a:xfrm>
        </p:spPr>
        <p:txBody>
          <a:bodyPr>
            <a:normAutofit/>
          </a:bodyPr>
          <a:lstStyle/>
          <a:p>
            <a:pPr algn="l"/>
            <a:r>
              <a:rPr lang="pt-BR" sz="2400" dirty="0">
                <a:solidFill>
                  <a:srgbClr val="FFFF00"/>
                </a:solidFill>
                <a:latin typeface="Arial Black" panose="020B0A04020102020204" pitchFamily="34" charset="0"/>
              </a:rPr>
              <a:t>VITAMINAS</a:t>
            </a:r>
          </a:p>
          <a:p>
            <a:pPr algn="l"/>
            <a:endParaRPr lang="pt-BR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id="{826E45D9-72E1-468A-A09E-BCB933A2536F}"/>
              </a:ext>
            </a:extLst>
          </p:cNvPr>
          <p:cNvSpPr/>
          <p:nvPr/>
        </p:nvSpPr>
        <p:spPr>
          <a:xfrm>
            <a:off x="2683546" y="2891549"/>
            <a:ext cx="119273" cy="1121281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9C685600-354D-46BA-BE48-523A237D833C}"/>
              </a:ext>
            </a:extLst>
          </p:cNvPr>
          <p:cNvCxnSpPr/>
          <p:nvPr/>
        </p:nvCxnSpPr>
        <p:spPr>
          <a:xfrm>
            <a:off x="2464888" y="4731026"/>
            <a:ext cx="556591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69B347F-5AFD-493D-8DA7-53F05437E871}"/>
              </a:ext>
            </a:extLst>
          </p:cNvPr>
          <p:cNvSpPr txBox="1"/>
          <p:nvPr/>
        </p:nvSpPr>
        <p:spPr>
          <a:xfrm>
            <a:off x="10535104" y="21423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</p:spTree>
    <p:extLst>
      <p:ext uri="{BB962C8B-B14F-4D97-AF65-F5344CB8AC3E}">
        <p14:creationId xmlns:p14="http://schemas.microsoft.com/office/powerpoint/2010/main" val="117503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41722-2DF8-4D06-A522-926E43F5F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505" y="297647"/>
            <a:ext cx="6482127" cy="486429"/>
          </a:xfrm>
        </p:spPr>
        <p:txBody>
          <a:bodyPr>
            <a:normAutofit/>
          </a:bodyPr>
          <a:lstStyle/>
          <a:p>
            <a:pPr algn="l"/>
            <a:r>
              <a:rPr lang="pt-BR" sz="2400" dirty="0" err="1">
                <a:solidFill>
                  <a:srgbClr val="FFFF00"/>
                </a:solidFill>
                <a:latin typeface="Arial Black" panose="020B0A04020102020204" pitchFamily="34" charset="0"/>
              </a:rPr>
              <a:t>quAdro</a:t>
            </a:r>
            <a:r>
              <a:rPr lang="pt-BR" sz="2400" dirty="0">
                <a:solidFill>
                  <a:srgbClr val="FFFF00"/>
                </a:solidFill>
                <a:latin typeface="Arial Black" panose="020B0A04020102020204" pitchFamily="34" charset="0"/>
              </a:rPr>
              <a:t> das vitaminas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FF223C-05FE-4181-93C3-2482D872F489}"/>
              </a:ext>
            </a:extLst>
          </p:cNvPr>
          <p:cNvSpPr txBox="1"/>
          <p:nvPr/>
        </p:nvSpPr>
        <p:spPr>
          <a:xfrm>
            <a:off x="10535104" y="21423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216576-790A-4675-B448-BF2F21B35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90" y="1088628"/>
            <a:ext cx="9483897" cy="486200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24CBABF-1081-4438-B5A4-618D6998628D}"/>
              </a:ext>
            </a:extLst>
          </p:cNvPr>
          <p:cNvSpPr/>
          <p:nvPr/>
        </p:nvSpPr>
        <p:spPr>
          <a:xfrm rot="16200000">
            <a:off x="-2771838" y="3496528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600" dirty="0">
                <a:solidFill>
                  <a:srgbClr val="00FF00"/>
                </a:solidFill>
              </a:rPr>
              <a:t>https://pt-static.z-dn.net/files/d4e/3de4071f182c3e2d1432850a61948b70.png</a:t>
            </a:r>
          </a:p>
        </p:txBody>
      </p:sp>
    </p:spTree>
    <p:extLst>
      <p:ext uri="{BB962C8B-B14F-4D97-AF65-F5344CB8AC3E}">
        <p14:creationId xmlns:p14="http://schemas.microsoft.com/office/powerpoint/2010/main" val="45992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41722-2DF8-4D06-A522-926E43F5F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36" y="201198"/>
            <a:ext cx="7197726" cy="727270"/>
          </a:xfrm>
        </p:spPr>
        <p:txBody>
          <a:bodyPr>
            <a:normAutofit/>
          </a:bodyPr>
          <a:lstStyle/>
          <a:p>
            <a:pPr algn="l"/>
            <a:r>
              <a:rPr lang="pt-BR" sz="2400" dirty="0">
                <a:solidFill>
                  <a:srgbClr val="FFFF00"/>
                </a:solidFill>
                <a:latin typeface="Arial Black" panose="020B0A04020102020204" pitchFamily="34" charset="0"/>
              </a:rPr>
              <a:t>Avitaminose - a</a:t>
            </a:r>
            <a:r>
              <a:rPr lang="pt-BR" sz="2400" cap="none" dirty="0">
                <a:solidFill>
                  <a:srgbClr val="FFFF00"/>
                </a:solidFill>
                <a:latin typeface="Arial Black" panose="020B0A04020102020204" pitchFamily="34" charset="0"/>
              </a:rPr>
              <a:t> (retinol)</a:t>
            </a:r>
            <a:endParaRPr lang="pt-BR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3BF1B7-BDDD-4F21-86FF-DFFB5519B539}"/>
              </a:ext>
            </a:extLst>
          </p:cNvPr>
          <p:cNvSpPr txBox="1"/>
          <p:nvPr/>
        </p:nvSpPr>
        <p:spPr>
          <a:xfrm>
            <a:off x="10535104" y="21423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5827A6-FF82-4D40-85E7-94565FA89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65" y="1773322"/>
            <a:ext cx="3901949" cy="34453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7DD6487-B901-4D8F-A334-B1032AAC2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712820" y="1925804"/>
            <a:ext cx="181942" cy="311650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6B4C2DB-AC55-4C8E-B8ED-E4242F7DD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545" y="1773474"/>
            <a:ext cx="4297270" cy="344518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BEDF8B9D-326F-4DBC-B2CF-2B8236C02F38}"/>
              </a:ext>
            </a:extLst>
          </p:cNvPr>
          <p:cNvSpPr/>
          <p:nvPr/>
        </p:nvSpPr>
        <p:spPr>
          <a:xfrm rot="5400000" flipV="1">
            <a:off x="3479902" y="3500052"/>
            <a:ext cx="34107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>
                <a:solidFill>
                  <a:srgbClr val="00FF00"/>
                </a:solidFill>
              </a:rPr>
              <a:t>https://tse1.mm.bing.net/th?id=OIP.4yP7WKMjFDeHAnz6qKJH2AHaE6&amp;pid=Api&amp;P=0&amp;w=247&amp;h=164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D4D8BDF-798A-413E-9D22-5B9EC2A7FD09}"/>
              </a:ext>
            </a:extLst>
          </p:cNvPr>
          <p:cNvSpPr txBox="1"/>
          <p:nvPr/>
        </p:nvSpPr>
        <p:spPr>
          <a:xfrm>
            <a:off x="1288149" y="5218659"/>
            <a:ext cx="854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                       XEROFTALMIA                                              HIPERQUERATOSE</a:t>
            </a:r>
          </a:p>
        </p:txBody>
      </p:sp>
    </p:spTree>
    <p:extLst>
      <p:ext uri="{BB962C8B-B14F-4D97-AF65-F5344CB8AC3E}">
        <p14:creationId xmlns:p14="http://schemas.microsoft.com/office/powerpoint/2010/main" val="333066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41722-2DF8-4D06-A522-926E43F5F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351404"/>
            <a:ext cx="7197726" cy="682266"/>
          </a:xfrm>
        </p:spPr>
        <p:txBody>
          <a:bodyPr>
            <a:normAutofit/>
          </a:bodyPr>
          <a:lstStyle/>
          <a:p>
            <a:pPr algn="l"/>
            <a:r>
              <a:rPr lang="pt-BR" sz="2400" dirty="0">
                <a:solidFill>
                  <a:srgbClr val="FFFF00"/>
                </a:solidFill>
                <a:latin typeface="Arial Black" panose="020B0A04020102020204" pitchFamily="34" charset="0"/>
              </a:rPr>
              <a:t>Avitaminose – complexo b</a:t>
            </a:r>
            <a:endParaRPr lang="pt-BR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261F24-755C-4807-9840-F4113504A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114" y="4600512"/>
            <a:ext cx="2914204" cy="467098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B6 – inflamação da pele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5B8110-6591-41F3-8A07-CE2D6F93086C}"/>
              </a:ext>
            </a:extLst>
          </p:cNvPr>
          <p:cNvSpPr txBox="1"/>
          <p:nvPr/>
        </p:nvSpPr>
        <p:spPr>
          <a:xfrm>
            <a:off x="10535104" y="21423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FF693CB-275C-4349-8795-FD022503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1494511"/>
            <a:ext cx="3884277" cy="309074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1B72B27-2CA0-4311-ADCF-9B057372B6A7}"/>
              </a:ext>
            </a:extLst>
          </p:cNvPr>
          <p:cNvSpPr/>
          <p:nvPr/>
        </p:nvSpPr>
        <p:spPr>
          <a:xfrm rot="16200000">
            <a:off x="-946328" y="2625657"/>
            <a:ext cx="25698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>
                <a:solidFill>
                  <a:srgbClr val="00FF00"/>
                </a:solidFill>
              </a:rPr>
              <a:t>http://3.bp.blogspot.com/_-oSvd2EpIkI/TM3PC-YrkrI/AAAAAAAAAB0/9sdEGd_t8-o/s640/falta+de+vitamina+b6.JPG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AB75F00-D674-4DEB-B771-4DC32E9C4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761" y="1033670"/>
            <a:ext cx="3897259" cy="307184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02F34D8-6CBD-4AA7-8371-E8CA9286FE83}"/>
              </a:ext>
            </a:extLst>
          </p:cNvPr>
          <p:cNvSpPr/>
          <p:nvPr/>
        </p:nvSpPr>
        <p:spPr>
          <a:xfrm rot="5400000">
            <a:off x="10701095" y="2652500"/>
            <a:ext cx="253116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>
                <a:solidFill>
                  <a:srgbClr val="00FF00"/>
                </a:solidFill>
              </a:rPr>
              <a:t>https://static.tuasaude.com/media/article/wv/az/5d49af1d3d2fd/m.jpg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1C9728E-38DE-40AE-8BF4-E3BAE5273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307" y="2148490"/>
            <a:ext cx="3430501" cy="343050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632AA9-3C09-4778-84DC-0F392AC4639D}"/>
              </a:ext>
            </a:extLst>
          </p:cNvPr>
          <p:cNvSpPr txBox="1"/>
          <p:nvPr/>
        </p:nvSpPr>
        <p:spPr>
          <a:xfrm>
            <a:off x="5374161" y="5578991"/>
            <a:ext cx="193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BERIBERI – B1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465ABE3-56E5-4C91-AFA1-A5AE65511AAC}"/>
              </a:ext>
            </a:extLst>
          </p:cNvPr>
          <p:cNvSpPr/>
          <p:nvPr/>
        </p:nvSpPr>
        <p:spPr>
          <a:xfrm>
            <a:off x="4957761" y="1963824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600" dirty="0">
                <a:solidFill>
                  <a:srgbClr val="00FF00"/>
                </a:solidFill>
              </a:rPr>
              <a:t>http://www.hugequestions.com/Eric/Social_Tech/beriberi-drawing.jpg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9C3915-62E0-4D82-9012-DF3E46CAEBB1}"/>
              </a:ext>
            </a:extLst>
          </p:cNvPr>
          <p:cNvSpPr txBox="1"/>
          <p:nvPr/>
        </p:nvSpPr>
        <p:spPr>
          <a:xfrm>
            <a:off x="8646567" y="4109088"/>
            <a:ext cx="299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B12- lesões no pé e boca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816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41722-2DF8-4D06-A522-926E43F5F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36" y="214232"/>
            <a:ext cx="7197726" cy="594151"/>
          </a:xfrm>
        </p:spPr>
        <p:txBody>
          <a:bodyPr>
            <a:normAutofit/>
          </a:bodyPr>
          <a:lstStyle/>
          <a:p>
            <a:pPr algn="l"/>
            <a:r>
              <a:rPr lang="pt-BR" sz="2400" dirty="0">
                <a:solidFill>
                  <a:srgbClr val="FFFF00"/>
                </a:solidFill>
                <a:latin typeface="Arial Black" panose="020B0A04020102020204" pitchFamily="34" charset="0"/>
              </a:rPr>
              <a:t>Avitaminose – c </a:t>
            </a:r>
            <a:r>
              <a:rPr lang="pt-BR" sz="2400" cap="none" dirty="0">
                <a:solidFill>
                  <a:srgbClr val="FFFF00"/>
                </a:solidFill>
                <a:latin typeface="Arial Black" panose="020B0A04020102020204" pitchFamily="34" charset="0"/>
              </a:rPr>
              <a:t>(ácido ascórbico)</a:t>
            </a:r>
            <a:endParaRPr lang="pt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8ED6FB-2B2F-4C33-9271-537BE4DE9521}"/>
              </a:ext>
            </a:extLst>
          </p:cNvPr>
          <p:cNvSpPr txBox="1"/>
          <p:nvPr/>
        </p:nvSpPr>
        <p:spPr>
          <a:xfrm>
            <a:off x="10535104" y="21423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492B16B-C36C-461E-88DC-9ED16B253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85" y="1430371"/>
            <a:ext cx="6100383" cy="436659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0179004-F169-4619-A990-7F9F3DC56335}"/>
              </a:ext>
            </a:extLst>
          </p:cNvPr>
          <p:cNvSpPr/>
          <p:nvPr/>
        </p:nvSpPr>
        <p:spPr>
          <a:xfrm rot="5400000">
            <a:off x="5342701" y="4784467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600" dirty="0">
                <a:solidFill>
                  <a:srgbClr val="00FF00"/>
                </a:solidFill>
              </a:rPr>
              <a:t>http://2.bp.blogspot.com/_Try3o_LRwwc/SnySrbyujLI/AAAAAAAAANs/oW5UF1YSnOo/s320/Escorbuto.jpg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B5928F-6C6F-4CD2-80D0-B9600407EB15}"/>
              </a:ext>
            </a:extLst>
          </p:cNvPr>
          <p:cNvSpPr txBox="1"/>
          <p:nvPr/>
        </p:nvSpPr>
        <p:spPr>
          <a:xfrm>
            <a:off x="3657601" y="5796961"/>
            <a:ext cx="390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ESCORBUTO  (doença de marujos)</a:t>
            </a:r>
          </a:p>
        </p:txBody>
      </p:sp>
    </p:spTree>
    <p:extLst>
      <p:ext uri="{BB962C8B-B14F-4D97-AF65-F5344CB8AC3E}">
        <p14:creationId xmlns:p14="http://schemas.microsoft.com/office/powerpoint/2010/main" val="319730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41722-2DF8-4D06-A522-926E43F5F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36" y="214232"/>
            <a:ext cx="7197726" cy="591016"/>
          </a:xfrm>
        </p:spPr>
        <p:txBody>
          <a:bodyPr>
            <a:normAutofit/>
          </a:bodyPr>
          <a:lstStyle/>
          <a:p>
            <a:pPr algn="l"/>
            <a:r>
              <a:rPr lang="pt-BR" sz="2400" dirty="0">
                <a:solidFill>
                  <a:srgbClr val="FFFF00"/>
                </a:solidFill>
                <a:latin typeface="Arial Black" panose="020B0A04020102020204" pitchFamily="34" charset="0"/>
              </a:rPr>
              <a:t>Avitaminose – d (</a:t>
            </a:r>
            <a:r>
              <a:rPr lang="pt-BR" sz="2400" cap="none" dirty="0">
                <a:solidFill>
                  <a:srgbClr val="FFFF00"/>
                </a:solidFill>
                <a:latin typeface="Arial Black" panose="020B0A04020102020204" pitchFamily="34" charset="0"/>
              </a:rPr>
              <a:t>calciferol)</a:t>
            </a:r>
            <a:endParaRPr lang="pt-BR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261F24-755C-4807-9840-F4113504A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7928" y="5546587"/>
            <a:ext cx="1748072" cy="487679"/>
          </a:xfrm>
        </p:spPr>
        <p:txBody>
          <a:bodyPr/>
          <a:lstStyle/>
          <a:p>
            <a:r>
              <a:rPr lang="pt-BR" b="1" dirty="0"/>
              <a:t>raquitismo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FBD45E6-D399-4EFB-BA5B-0CD6F8130EA2}"/>
              </a:ext>
            </a:extLst>
          </p:cNvPr>
          <p:cNvSpPr txBox="1"/>
          <p:nvPr/>
        </p:nvSpPr>
        <p:spPr>
          <a:xfrm>
            <a:off x="10535104" y="21423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98629F4-8CDF-46FE-9B3D-7F3C728CF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12" y="1133061"/>
            <a:ext cx="5789231" cy="432955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FACB947-CC0C-4C4F-AD44-CAD3510E8BC5}"/>
              </a:ext>
            </a:extLst>
          </p:cNvPr>
          <p:cNvSpPr/>
          <p:nvPr/>
        </p:nvSpPr>
        <p:spPr>
          <a:xfrm rot="16200000">
            <a:off x="1371997" y="3336668"/>
            <a:ext cx="283596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>
                <a:solidFill>
                  <a:srgbClr val="00FF00"/>
                </a:solidFill>
              </a:rPr>
              <a:t>http://nossalimentacao.weebly.com/uploads/2/2/5/2/2252976/1221067.jpg?234</a:t>
            </a:r>
          </a:p>
        </p:txBody>
      </p:sp>
    </p:spTree>
    <p:extLst>
      <p:ext uri="{BB962C8B-B14F-4D97-AF65-F5344CB8AC3E}">
        <p14:creationId xmlns:p14="http://schemas.microsoft.com/office/powerpoint/2010/main" val="6108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E261F24-755C-4807-9840-F4113504A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127" y="4431378"/>
            <a:ext cx="10749371" cy="556589"/>
          </a:xfrm>
        </p:spPr>
        <p:txBody>
          <a:bodyPr/>
          <a:lstStyle/>
          <a:p>
            <a:pPr algn="l"/>
            <a:r>
              <a:rPr lang="pt-BR" b="1" dirty="0"/>
              <a:t>                       Queda de cabelo                                                                               unhas fracas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F8E014-9A34-49AC-B166-1CAA4D5906B8}"/>
              </a:ext>
            </a:extLst>
          </p:cNvPr>
          <p:cNvSpPr txBox="1"/>
          <p:nvPr/>
        </p:nvSpPr>
        <p:spPr>
          <a:xfrm>
            <a:off x="10535104" y="21423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C88FC90-E41D-41AD-BDB3-60B58BE62648}"/>
              </a:ext>
            </a:extLst>
          </p:cNvPr>
          <p:cNvSpPr/>
          <p:nvPr/>
        </p:nvSpPr>
        <p:spPr>
          <a:xfrm>
            <a:off x="591551" y="321954"/>
            <a:ext cx="4696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Arial Black" panose="020B0A04020102020204" pitchFamily="34" charset="0"/>
              </a:rPr>
              <a:t>AVITAMINOSE – H (biotina)</a:t>
            </a:r>
            <a:endParaRPr lang="pt-BR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EC06536-B0A2-4D85-BA71-84268C0C9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58" y="1235443"/>
            <a:ext cx="4802635" cy="319593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6BACE9E-250F-40D0-9402-22A74B3D55E7}"/>
              </a:ext>
            </a:extLst>
          </p:cNvPr>
          <p:cNvSpPr/>
          <p:nvPr/>
        </p:nvSpPr>
        <p:spPr>
          <a:xfrm>
            <a:off x="714801" y="1050777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600" dirty="0">
                <a:solidFill>
                  <a:srgbClr val="00FF00"/>
                </a:solidFill>
              </a:rPr>
              <a:t>https://encrypted-tbn0.gstatic.com/images?q=tbn%3AANd9GcTDgk54xcis22-U89BViHBwBVz4Bsp63igshl_Btu5aA1hjydE7&amp;usqp=CAU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8119EA-69AC-4FD0-B63D-887EFB563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35443"/>
            <a:ext cx="4509418" cy="319593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4079C98C-43BE-47A3-9992-A9D0E064C87E}"/>
              </a:ext>
            </a:extLst>
          </p:cNvPr>
          <p:cNvSpPr/>
          <p:nvPr/>
        </p:nvSpPr>
        <p:spPr>
          <a:xfrm>
            <a:off x="5974813" y="69887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600" dirty="0">
                <a:solidFill>
                  <a:srgbClr val="00FF00"/>
                </a:solidFill>
              </a:rPr>
              <a:t>https://www.google.com/url?sa=i&amp;url=https%3A%2F%2Fguiadafarmacia.com.br%2Fmateria%2Funhas-fracas-podem-indicar-outros-problemas%2F&amp;psig=AOvVaw26SKfXzrGYJ3gdGDuBH8zQ&amp;ust=1586008946263000&amp;source=images&amp;cd=vfe&amp;ved=2ahUKEwil0IvwtczoAhXtDLkGHaU7A9cQr4kDegUIARCfAQ</a:t>
            </a:r>
          </a:p>
        </p:txBody>
      </p:sp>
    </p:spTree>
    <p:extLst>
      <p:ext uri="{BB962C8B-B14F-4D97-AF65-F5344CB8AC3E}">
        <p14:creationId xmlns:p14="http://schemas.microsoft.com/office/powerpoint/2010/main" val="1677731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41722-2DF8-4D06-A522-926E43F5F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373" y="429676"/>
            <a:ext cx="10137913" cy="564237"/>
          </a:xfrm>
        </p:spPr>
        <p:txBody>
          <a:bodyPr>
            <a:normAutofit/>
          </a:bodyPr>
          <a:lstStyle/>
          <a:p>
            <a:pPr algn="l"/>
            <a:r>
              <a:rPr lang="pt-BR" sz="2400" dirty="0">
                <a:solidFill>
                  <a:srgbClr val="FFFF00"/>
                </a:solidFill>
                <a:latin typeface="Arial Black" panose="020B0A04020102020204" pitchFamily="34" charset="0"/>
              </a:rPr>
              <a:t>Reforçando seu conhecimento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5828766-0646-49D5-8A94-143C40E51542}"/>
              </a:ext>
            </a:extLst>
          </p:cNvPr>
          <p:cNvSpPr txBox="1"/>
          <p:nvPr/>
        </p:nvSpPr>
        <p:spPr>
          <a:xfrm>
            <a:off x="10535104" y="214232"/>
            <a:ext cx="182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2020 © SANDRA PACCA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739D72-FA89-4FC2-8542-5A51F2B8774E}"/>
              </a:ext>
            </a:extLst>
          </p:cNvPr>
          <p:cNvSpPr txBox="1"/>
          <p:nvPr/>
        </p:nvSpPr>
        <p:spPr>
          <a:xfrm>
            <a:off x="516835" y="1382286"/>
            <a:ext cx="108535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1- Conexões - página 82: Ler o texto, interpretar e responder às questões;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2- Atividades -  páginas 83 e 84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3- Faça uma pequena pesquisa, sobre as características de cada uma das doenças            	                  apresentadas nas Avitaminoses.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Entregar essas atividade, para o professor, após o nosso retorno.                                                                 Dúvidas para o 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sanpacca54@gmail.com</a:t>
            </a:r>
            <a:endParaRPr lang="pt-BR" sz="20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CUIDEM-SE MUITO BEM E TENHAM BOAS FÉRIAS !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9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307</TotalTime>
  <Words>554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Celestial</vt:lpstr>
      <vt:lpstr>Vitaminas (parte 2)</vt:lpstr>
      <vt:lpstr>       a) Moléculas orgânicas que atuam em diversos processos dentro do organismo. b) Geralmente não podem ser sintetizadas pelas células de mamíferos.  c) Dois tipos :                       Hidrossolúveis      tiamina (B1), riboflavina (B2), niacina (B3), ácido pantotênico (B5)                                                      piridoxina (B6), biotina (B7), cobalamina (B12), ácido fólico (B9) e                      ácido ascórbico (C).                                                                  Lipossolúveis           vitamina A, vitamina D, vitamina E e vitamina K.</vt:lpstr>
      <vt:lpstr>quAdro das vitaminas</vt:lpstr>
      <vt:lpstr>Avitaminose - a (retinol)</vt:lpstr>
      <vt:lpstr>Avitaminose – complexo b</vt:lpstr>
      <vt:lpstr>Avitaminose – c (ácido ascórbico)</vt:lpstr>
      <vt:lpstr>Avitaminose – d (calciferol)</vt:lpstr>
      <vt:lpstr>Apresentação do PowerPoint</vt:lpstr>
      <vt:lpstr>Reforçando seu conhecimento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Vitaminas (parte 2)</dc:title>
  <dc:creator>Gustavo Julio Pinto Pacca</dc:creator>
  <cp:lastModifiedBy>Gustavo Julio Pinto Pacca</cp:lastModifiedBy>
  <cp:revision>34</cp:revision>
  <dcterms:created xsi:type="dcterms:W3CDTF">2020-04-02T16:47:47Z</dcterms:created>
  <dcterms:modified xsi:type="dcterms:W3CDTF">2020-04-06T17:01:53Z</dcterms:modified>
</cp:coreProperties>
</file>